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70" r:id="rId4"/>
    <p:sldId id="277" r:id="rId5"/>
    <p:sldId id="271" r:id="rId6"/>
    <p:sldId id="272" r:id="rId7"/>
    <p:sldId id="273" r:id="rId8"/>
    <p:sldId id="284" r:id="rId9"/>
    <p:sldId id="274" r:id="rId10"/>
    <p:sldId id="269" r:id="rId11"/>
    <p:sldId id="275" r:id="rId12"/>
    <p:sldId id="278" r:id="rId13"/>
    <p:sldId id="279" r:id="rId14"/>
    <p:sldId id="280" r:id="rId15"/>
    <p:sldId id="281" r:id="rId16"/>
    <p:sldId id="282" r:id="rId17"/>
    <p:sldId id="276" r:id="rId1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EE72"/>
    <a:srgbClr val="719EEF"/>
    <a:srgbClr val="D68F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4" autoAdjust="0"/>
    <p:restoredTop sz="94660"/>
  </p:normalViewPr>
  <p:slideViewPr>
    <p:cSldViewPr snapToGrid="0">
      <p:cViewPr>
        <p:scale>
          <a:sx n="81" d="100"/>
          <a:sy n="81" d="100"/>
        </p:scale>
        <p:origin x="-96" y="-3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9016C76-7537-4755-A95C-776EFA701AC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 xmlns:a16="http://schemas.microsoft.com/office/drawing/2014/main" id="{60BCCBEF-F9F3-43EB-8505-7CA3115B43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 xmlns:a16="http://schemas.microsoft.com/office/drawing/2014/main" id="{386C12BD-BFE3-43B8-AA30-1AACA4C6F7F9}"/>
              </a:ext>
            </a:extLst>
          </p:cNvPr>
          <p:cNvSpPr>
            <a:spLocks noGrp="1"/>
          </p:cNvSpPr>
          <p:nvPr>
            <p:ph type="dt" sz="half" idx="10"/>
          </p:nvPr>
        </p:nvSpPr>
        <p:spPr/>
        <p:txBody>
          <a:bodyPr/>
          <a:lstStyle/>
          <a:p>
            <a:fld id="{9946A6F5-C48A-418D-B70A-A2FD8E48C178}" type="datetimeFigureOut">
              <a:rPr lang="it-IT" smtClean="0"/>
              <a:pPr/>
              <a:t>07/04/2021</a:t>
            </a:fld>
            <a:endParaRPr lang="it-IT"/>
          </a:p>
        </p:txBody>
      </p:sp>
      <p:sp>
        <p:nvSpPr>
          <p:cNvPr id="5" name="Segnaposto piè di pagina 4">
            <a:extLst>
              <a:ext uri="{FF2B5EF4-FFF2-40B4-BE49-F238E27FC236}">
                <a16:creationId xmlns="" xmlns:a16="http://schemas.microsoft.com/office/drawing/2014/main" id="{A413085C-1476-4B4D-83EF-1DE08151652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98CF1C03-5C77-48C8-B34B-4E9E3D6EC53C}"/>
              </a:ext>
            </a:extLst>
          </p:cNvPr>
          <p:cNvSpPr>
            <a:spLocks noGrp="1"/>
          </p:cNvSpPr>
          <p:nvPr>
            <p:ph type="sldNum" sz="quarter" idx="12"/>
          </p:nvPr>
        </p:nvSpPr>
        <p:spPr/>
        <p:txBody>
          <a:bodyPr/>
          <a:lstStyle/>
          <a:p>
            <a:fld id="{B5500BA4-ECE7-42D9-94B7-946A4F6864A3}" type="slidenum">
              <a:rPr lang="it-IT" smtClean="0"/>
              <a:pPr/>
              <a:t>‹N›</a:t>
            </a:fld>
            <a:endParaRPr lang="it-IT"/>
          </a:p>
        </p:txBody>
      </p:sp>
    </p:spTree>
    <p:extLst>
      <p:ext uri="{BB962C8B-B14F-4D97-AF65-F5344CB8AC3E}">
        <p14:creationId xmlns:p14="http://schemas.microsoft.com/office/powerpoint/2010/main" val="984802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09FA7DD-D41B-433C-8CAF-C85DF12CD2A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2B37910E-0397-4347-85FB-436EE83E6060}"/>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F00EAF58-FB00-4632-A5DE-D45D0C66C958}"/>
              </a:ext>
            </a:extLst>
          </p:cNvPr>
          <p:cNvSpPr>
            <a:spLocks noGrp="1"/>
          </p:cNvSpPr>
          <p:nvPr>
            <p:ph type="dt" sz="half" idx="10"/>
          </p:nvPr>
        </p:nvSpPr>
        <p:spPr/>
        <p:txBody>
          <a:bodyPr/>
          <a:lstStyle/>
          <a:p>
            <a:fld id="{9946A6F5-C48A-418D-B70A-A2FD8E48C178}" type="datetimeFigureOut">
              <a:rPr lang="it-IT" smtClean="0"/>
              <a:pPr/>
              <a:t>07/04/2021</a:t>
            </a:fld>
            <a:endParaRPr lang="it-IT"/>
          </a:p>
        </p:txBody>
      </p:sp>
      <p:sp>
        <p:nvSpPr>
          <p:cNvPr id="5" name="Segnaposto piè di pagina 4">
            <a:extLst>
              <a:ext uri="{FF2B5EF4-FFF2-40B4-BE49-F238E27FC236}">
                <a16:creationId xmlns="" xmlns:a16="http://schemas.microsoft.com/office/drawing/2014/main" id="{22D9D4C5-DF98-4813-BFE8-9DFE22EFC37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F322DED3-7786-455B-92AD-964D5A54AC9A}"/>
              </a:ext>
            </a:extLst>
          </p:cNvPr>
          <p:cNvSpPr>
            <a:spLocks noGrp="1"/>
          </p:cNvSpPr>
          <p:nvPr>
            <p:ph type="sldNum" sz="quarter" idx="12"/>
          </p:nvPr>
        </p:nvSpPr>
        <p:spPr/>
        <p:txBody>
          <a:bodyPr/>
          <a:lstStyle/>
          <a:p>
            <a:fld id="{B5500BA4-ECE7-42D9-94B7-946A4F6864A3}" type="slidenum">
              <a:rPr lang="it-IT" smtClean="0"/>
              <a:pPr/>
              <a:t>‹N›</a:t>
            </a:fld>
            <a:endParaRPr lang="it-IT"/>
          </a:p>
        </p:txBody>
      </p:sp>
    </p:spTree>
    <p:extLst>
      <p:ext uri="{BB962C8B-B14F-4D97-AF65-F5344CB8AC3E}">
        <p14:creationId xmlns:p14="http://schemas.microsoft.com/office/powerpoint/2010/main" val="4154038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 xmlns:a16="http://schemas.microsoft.com/office/drawing/2014/main" id="{1384201D-9B74-4716-A198-A5AC762DD9CB}"/>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68704AA7-10C7-44A3-A768-57C2A7E523DA}"/>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07CC708B-1BDD-4762-A77A-710AF17F2981}"/>
              </a:ext>
            </a:extLst>
          </p:cNvPr>
          <p:cNvSpPr>
            <a:spLocks noGrp="1"/>
          </p:cNvSpPr>
          <p:nvPr>
            <p:ph type="dt" sz="half" idx="10"/>
          </p:nvPr>
        </p:nvSpPr>
        <p:spPr/>
        <p:txBody>
          <a:bodyPr/>
          <a:lstStyle/>
          <a:p>
            <a:fld id="{9946A6F5-C48A-418D-B70A-A2FD8E48C178}" type="datetimeFigureOut">
              <a:rPr lang="it-IT" smtClean="0"/>
              <a:pPr/>
              <a:t>07/04/2021</a:t>
            </a:fld>
            <a:endParaRPr lang="it-IT"/>
          </a:p>
        </p:txBody>
      </p:sp>
      <p:sp>
        <p:nvSpPr>
          <p:cNvPr id="5" name="Segnaposto piè di pagina 4">
            <a:extLst>
              <a:ext uri="{FF2B5EF4-FFF2-40B4-BE49-F238E27FC236}">
                <a16:creationId xmlns="" xmlns:a16="http://schemas.microsoft.com/office/drawing/2014/main" id="{E5F860C2-0FD4-4C41-A976-60694DB0135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0F847916-923E-4711-B67D-94813FB3A186}"/>
              </a:ext>
            </a:extLst>
          </p:cNvPr>
          <p:cNvSpPr>
            <a:spLocks noGrp="1"/>
          </p:cNvSpPr>
          <p:nvPr>
            <p:ph type="sldNum" sz="quarter" idx="12"/>
          </p:nvPr>
        </p:nvSpPr>
        <p:spPr/>
        <p:txBody>
          <a:bodyPr/>
          <a:lstStyle/>
          <a:p>
            <a:fld id="{B5500BA4-ECE7-42D9-94B7-946A4F6864A3}" type="slidenum">
              <a:rPr lang="it-IT" smtClean="0"/>
              <a:pPr/>
              <a:t>‹N›</a:t>
            </a:fld>
            <a:endParaRPr lang="it-IT"/>
          </a:p>
        </p:txBody>
      </p:sp>
    </p:spTree>
    <p:extLst>
      <p:ext uri="{BB962C8B-B14F-4D97-AF65-F5344CB8AC3E}">
        <p14:creationId xmlns:p14="http://schemas.microsoft.com/office/powerpoint/2010/main" val="4053367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DE908FEA-FFCF-4F2F-8EA8-111DC2F039E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5E368B3A-CE14-409D-9E7D-53811EF7B9E8}"/>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6F957E1D-95A4-440D-A83F-0474ECFD1D2F}"/>
              </a:ext>
            </a:extLst>
          </p:cNvPr>
          <p:cNvSpPr>
            <a:spLocks noGrp="1"/>
          </p:cNvSpPr>
          <p:nvPr>
            <p:ph type="dt" sz="half" idx="10"/>
          </p:nvPr>
        </p:nvSpPr>
        <p:spPr/>
        <p:txBody>
          <a:bodyPr/>
          <a:lstStyle/>
          <a:p>
            <a:fld id="{9946A6F5-C48A-418D-B70A-A2FD8E48C178}" type="datetimeFigureOut">
              <a:rPr lang="it-IT" smtClean="0"/>
              <a:pPr/>
              <a:t>07/04/2021</a:t>
            </a:fld>
            <a:endParaRPr lang="it-IT"/>
          </a:p>
        </p:txBody>
      </p:sp>
      <p:sp>
        <p:nvSpPr>
          <p:cNvPr id="5" name="Segnaposto piè di pagina 4">
            <a:extLst>
              <a:ext uri="{FF2B5EF4-FFF2-40B4-BE49-F238E27FC236}">
                <a16:creationId xmlns="" xmlns:a16="http://schemas.microsoft.com/office/drawing/2014/main" id="{EBC9C336-9F3A-490B-82BC-6508E915829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6DA0A7CE-2666-4FF0-9BF7-97743F4B1BA5}"/>
              </a:ext>
            </a:extLst>
          </p:cNvPr>
          <p:cNvSpPr>
            <a:spLocks noGrp="1"/>
          </p:cNvSpPr>
          <p:nvPr>
            <p:ph type="sldNum" sz="quarter" idx="12"/>
          </p:nvPr>
        </p:nvSpPr>
        <p:spPr/>
        <p:txBody>
          <a:bodyPr/>
          <a:lstStyle/>
          <a:p>
            <a:fld id="{B5500BA4-ECE7-42D9-94B7-946A4F6864A3}" type="slidenum">
              <a:rPr lang="it-IT" smtClean="0"/>
              <a:pPr/>
              <a:t>‹N›</a:t>
            </a:fld>
            <a:endParaRPr lang="it-IT"/>
          </a:p>
        </p:txBody>
      </p:sp>
    </p:spTree>
    <p:extLst>
      <p:ext uri="{BB962C8B-B14F-4D97-AF65-F5344CB8AC3E}">
        <p14:creationId xmlns:p14="http://schemas.microsoft.com/office/powerpoint/2010/main" val="2809439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E0B4AEF-6644-4BBB-AEDD-C54AECE8BD3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6EA3C868-4499-4CFF-B61E-E31F7D96E8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 xmlns:a16="http://schemas.microsoft.com/office/drawing/2014/main" id="{8109AC31-60DF-472C-BB2A-F82B733DF0E6}"/>
              </a:ext>
            </a:extLst>
          </p:cNvPr>
          <p:cNvSpPr>
            <a:spLocks noGrp="1"/>
          </p:cNvSpPr>
          <p:nvPr>
            <p:ph type="dt" sz="half" idx="10"/>
          </p:nvPr>
        </p:nvSpPr>
        <p:spPr/>
        <p:txBody>
          <a:bodyPr/>
          <a:lstStyle/>
          <a:p>
            <a:fld id="{9946A6F5-C48A-418D-B70A-A2FD8E48C178}" type="datetimeFigureOut">
              <a:rPr lang="it-IT" smtClean="0"/>
              <a:pPr/>
              <a:t>07/04/2021</a:t>
            </a:fld>
            <a:endParaRPr lang="it-IT"/>
          </a:p>
        </p:txBody>
      </p:sp>
      <p:sp>
        <p:nvSpPr>
          <p:cNvPr id="5" name="Segnaposto piè di pagina 4">
            <a:extLst>
              <a:ext uri="{FF2B5EF4-FFF2-40B4-BE49-F238E27FC236}">
                <a16:creationId xmlns="" xmlns:a16="http://schemas.microsoft.com/office/drawing/2014/main" id="{8778E4EF-9EB5-43AA-A798-D88B132077A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5FB861F7-0FA6-40D2-9F44-F4FB49D529A1}"/>
              </a:ext>
            </a:extLst>
          </p:cNvPr>
          <p:cNvSpPr>
            <a:spLocks noGrp="1"/>
          </p:cNvSpPr>
          <p:nvPr>
            <p:ph type="sldNum" sz="quarter" idx="12"/>
          </p:nvPr>
        </p:nvSpPr>
        <p:spPr/>
        <p:txBody>
          <a:bodyPr/>
          <a:lstStyle/>
          <a:p>
            <a:fld id="{B5500BA4-ECE7-42D9-94B7-946A4F6864A3}" type="slidenum">
              <a:rPr lang="it-IT" smtClean="0"/>
              <a:pPr/>
              <a:t>‹N›</a:t>
            </a:fld>
            <a:endParaRPr lang="it-IT"/>
          </a:p>
        </p:txBody>
      </p:sp>
    </p:spTree>
    <p:extLst>
      <p:ext uri="{BB962C8B-B14F-4D97-AF65-F5344CB8AC3E}">
        <p14:creationId xmlns:p14="http://schemas.microsoft.com/office/powerpoint/2010/main" val="1406483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ED2D16A-BF29-4F2E-BD43-B15D66D7E66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6F09EA9A-2732-41D8-A6E3-7F7FB4852576}"/>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 xmlns:a16="http://schemas.microsoft.com/office/drawing/2014/main" id="{BE2FEC68-5BE7-4BB1-9947-8B20E9674421}"/>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 xmlns:a16="http://schemas.microsoft.com/office/drawing/2014/main" id="{4082F671-4549-4B34-A149-65DC598B712A}"/>
              </a:ext>
            </a:extLst>
          </p:cNvPr>
          <p:cNvSpPr>
            <a:spLocks noGrp="1"/>
          </p:cNvSpPr>
          <p:nvPr>
            <p:ph type="dt" sz="half" idx="10"/>
          </p:nvPr>
        </p:nvSpPr>
        <p:spPr/>
        <p:txBody>
          <a:bodyPr/>
          <a:lstStyle/>
          <a:p>
            <a:fld id="{9946A6F5-C48A-418D-B70A-A2FD8E48C178}" type="datetimeFigureOut">
              <a:rPr lang="it-IT" smtClean="0"/>
              <a:pPr/>
              <a:t>07/04/2021</a:t>
            </a:fld>
            <a:endParaRPr lang="it-IT"/>
          </a:p>
        </p:txBody>
      </p:sp>
      <p:sp>
        <p:nvSpPr>
          <p:cNvPr id="6" name="Segnaposto piè di pagina 5">
            <a:extLst>
              <a:ext uri="{FF2B5EF4-FFF2-40B4-BE49-F238E27FC236}">
                <a16:creationId xmlns="" xmlns:a16="http://schemas.microsoft.com/office/drawing/2014/main" id="{5F4F72CA-E4CD-4A1A-8614-33416455BAF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E83B26D0-6D01-48FB-A6E1-BC009A590637}"/>
              </a:ext>
            </a:extLst>
          </p:cNvPr>
          <p:cNvSpPr>
            <a:spLocks noGrp="1"/>
          </p:cNvSpPr>
          <p:nvPr>
            <p:ph type="sldNum" sz="quarter" idx="12"/>
          </p:nvPr>
        </p:nvSpPr>
        <p:spPr/>
        <p:txBody>
          <a:bodyPr/>
          <a:lstStyle/>
          <a:p>
            <a:fld id="{B5500BA4-ECE7-42D9-94B7-946A4F6864A3}" type="slidenum">
              <a:rPr lang="it-IT" smtClean="0"/>
              <a:pPr/>
              <a:t>‹N›</a:t>
            </a:fld>
            <a:endParaRPr lang="it-IT"/>
          </a:p>
        </p:txBody>
      </p:sp>
    </p:spTree>
    <p:extLst>
      <p:ext uri="{BB962C8B-B14F-4D97-AF65-F5344CB8AC3E}">
        <p14:creationId xmlns:p14="http://schemas.microsoft.com/office/powerpoint/2010/main" val="3050609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621366C-06BE-4121-BE05-F3C2709755E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3F995517-419D-42CA-9E80-B68508AF62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 xmlns:a16="http://schemas.microsoft.com/office/drawing/2014/main" id="{4AE1C4E7-C6C6-4EC0-B470-8A7C5C1514A0}"/>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 xmlns:a16="http://schemas.microsoft.com/office/drawing/2014/main" id="{4BDDBB81-89B4-4C89-9C94-EF7966A348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 xmlns:a16="http://schemas.microsoft.com/office/drawing/2014/main" id="{D4AE67BA-B85A-445D-A49A-BE0B0789411F}"/>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 xmlns:a16="http://schemas.microsoft.com/office/drawing/2014/main" id="{93B4275D-C431-40DA-9757-EE799C94021D}"/>
              </a:ext>
            </a:extLst>
          </p:cNvPr>
          <p:cNvSpPr>
            <a:spLocks noGrp="1"/>
          </p:cNvSpPr>
          <p:nvPr>
            <p:ph type="dt" sz="half" idx="10"/>
          </p:nvPr>
        </p:nvSpPr>
        <p:spPr/>
        <p:txBody>
          <a:bodyPr/>
          <a:lstStyle/>
          <a:p>
            <a:fld id="{9946A6F5-C48A-418D-B70A-A2FD8E48C178}" type="datetimeFigureOut">
              <a:rPr lang="it-IT" smtClean="0"/>
              <a:pPr/>
              <a:t>07/04/2021</a:t>
            </a:fld>
            <a:endParaRPr lang="it-IT"/>
          </a:p>
        </p:txBody>
      </p:sp>
      <p:sp>
        <p:nvSpPr>
          <p:cNvPr id="8" name="Segnaposto piè di pagina 7">
            <a:extLst>
              <a:ext uri="{FF2B5EF4-FFF2-40B4-BE49-F238E27FC236}">
                <a16:creationId xmlns="" xmlns:a16="http://schemas.microsoft.com/office/drawing/2014/main" id="{42DAB3BD-32C5-49BF-AAEC-04498E88C9FA}"/>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 xmlns:a16="http://schemas.microsoft.com/office/drawing/2014/main" id="{D4FDE26D-66F4-4BCD-BB16-2206CEAE0EDE}"/>
              </a:ext>
            </a:extLst>
          </p:cNvPr>
          <p:cNvSpPr>
            <a:spLocks noGrp="1"/>
          </p:cNvSpPr>
          <p:nvPr>
            <p:ph type="sldNum" sz="quarter" idx="12"/>
          </p:nvPr>
        </p:nvSpPr>
        <p:spPr/>
        <p:txBody>
          <a:bodyPr/>
          <a:lstStyle/>
          <a:p>
            <a:fld id="{B5500BA4-ECE7-42D9-94B7-946A4F6864A3}" type="slidenum">
              <a:rPr lang="it-IT" smtClean="0"/>
              <a:pPr/>
              <a:t>‹N›</a:t>
            </a:fld>
            <a:endParaRPr lang="it-IT"/>
          </a:p>
        </p:txBody>
      </p:sp>
    </p:spTree>
    <p:extLst>
      <p:ext uri="{BB962C8B-B14F-4D97-AF65-F5344CB8AC3E}">
        <p14:creationId xmlns:p14="http://schemas.microsoft.com/office/powerpoint/2010/main" val="1851203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33DDD82-338D-44EC-9ED6-014BD91CB87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 xmlns:a16="http://schemas.microsoft.com/office/drawing/2014/main" id="{190F3C22-AE1E-4993-AE16-AF228046B442}"/>
              </a:ext>
            </a:extLst>
          </p:cNvPr>
          <p:cNvSpPr>
            <a:spLocks noGrp="1"/>
          </p:cNvSpPr>
          <p:nvPr>
            <p:ph type="dt" sz="half" idx="10"/>
          </p:nvPr>
        </p:nvSpPr>
        <p:spPr/>
        <p:txBody>
          <a:bodyPr/>
          <a:lstStyle/>
          <a:p>
            <a:fld id="{9946A6F5-C48A-418D-B70A-A2FD8E48C178}" type="datetimeFigureOut">
              <a:rPr lang="it-IT" smtClean="0"/>
              <a:pPr/>
              <a:t>07/04/2021</a:t>
            </a:fld>
            <a:endParaRPr lang="it-IT"/>
          </a:p>
        </p:txBody>
      </p:sp>
      <p:sp>
        <p:nvSpPr>
          <p:cNvPr id="4" name="Segnaposto piè di pagina 3">
            <a:extLst>
              <a:ext uri="{FF2B5EF4-FFF2-40B4-BE49-F238E27FC236}">
                <a16:creationId xmlns="" xmlns:a16="http://schemas.microsoft.com/office/drawing/2014/main" id="{2D6A8DF0-BB44-4D22-91B9-C49D17ADA2C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 xmlns:a16="http://schemas.microsoft.com/office/drawing/2014/main" id="{787AEBBD-7F45-40B6-9AB9-C85A2FF2E4A7}"/>
              </a:ext>
            </a:extLst>
          </p:cNvPr>
          <p:cNvSpPr>
            <a:spLocks noGrp="1"/>
          </p:cNvSpPr>
          <p:nvPr>
            <p:ph type="sldNum" sz="quarter" idx="12"/>
          </p:nvPr>
        </p:nvSpPr>
        <p:spPr/>
        <p:txBody>
          <a:bodyPr/>
          <a:lstStyle/>
          <a:p>
            <a:fld id="{B5500BA4-ECE7-42D9-94B7-946A4F6864A3}" type="slidenum">
              <a:rPr lang="it-IT" smtClean="0"/>
              <a:pPr/>
              <a:t>‹N›</a:t>
            </a:fld>
            <a:endParaRPr lang="it-IT"/>
          </a:p>
        </p:txBody>
      </p:sp>
    </p:spTree>
    <p:extLst>
      <p:ext uri="{BB962C8B-B14F-4D97-AF65-F5344CB8AC3E}">
        <p14:creationId xmlns:p14="http://schemas.microsoft.com/office/powerpoint/2010/main" val="3681138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486E29B9-865C-4B13-86C3-0EF2ED3D855C}"/>
              </a:ext>
            </a:extLst>
          </p:cNvPr>
          <p:cNvSpPr>
            <a:spLocks noGrp="1"/>
          </p:cNvSpPr>
          <p:nvPr>
            <p:ph type="dt" sz="half" idx="10"/>
          </p:nvPr>
        </p:nvSpPr>
        <p:spPr/>
        <p:txBody>
          <a:bodyPr/>
          <a:lstStyle/>
          <a:p>
            <a:fld id="{9946A6F5-C48A-418D-B70A-A2FD8E48C178}" type="datetimeFigureOut">
              <a:rPr lang="it-IT" smtClean="0"/>
              <a:pPr/>
              <a:t>07/04/2021</a:t>
            </a:fld>
            <a:endParaRPr lang="it-IT"/>
          </a:p>
        </p:txBody>
      </p:sp>
      <p:sp>
        <p:nvSpPr>
          <p:cNvPr id="3" name="Segnaposto piè di pagina 2">
            <a:extLst>
              <a:ext uri="{FF2B5EF4-FFF2-40B4-BE49-F238E27FC236}">
                <a16:creationId xmlns="" xmlns:a16="http://schemas.microsoft.com/office/drawing/2014/main" id="{367D4A55-A6A5-4B60-BD0B-487321152B5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 xmlns:a16="http://schemas.microsoft.com/office/drawing/2014/main" id="{2ECDB2F7-B4A1-4294-95BE-91EF62519C35}"/>
              </a:ext>
            </a:extLst>
          </p:cNvPr>
          <p:cNvSpPr>
            <a:spLocks noGrp="1"/>
          </p:cNvSpPr>
          <p:nvPr>
            <p:ph type="sldNum" sz="quarter" idx="12"/>
          </p:nvPr>
        </p:nvSpPr>
        <p:spPr/>
        <p:txBody>
          <a:bodyPr/>
          <a:lstStyle/>
          <a:p>
            <a:fld id="{B5500BA4-ECE7-42D9-94B7-946A4F6864A3}" type="slidenum">
              <a:rPr lang="it-IT" smtClean="0"/>
              <a:pPr/>
              <a:t>‹N›</a:t>
            </a:fld>
            <a:endParaRPr lang="it-IT"/>
          </a:p>
        </p:txBody>
      </p:sp>
    </p:spTree>
    <p:extLst>
      <p:ext uri="{BB962C8B-B14F-4D97-AF65-F5344CB8AC3E}">
        <p14:creationId xmlns:p14="http://schemas.microsoft.com/office/powerpoint/2010/main" val="245096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CE8C87A-A90C-4389-8CA3-12D767DDDC0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86EE13DB-96B9-47FC-A7EE-F038D39D86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 xmlns:a16="http://schemas.microsoft.com/office/drawing/2014/main" id="{793DF9E6-113E-4D21-A710-556A67C9D7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 xmlns:a16="http://schemas.microsoft.com/office/drawing/2014/main" id="{5FF7EF98-AE88-470C-B5BB-472AD8700927}"/>
              </a:ext>
            </a:extLst>
          </p:cNvPr>
          <p:cNvSpPr>
            <a:spLocks noGrp="1"/>
          </p:cNvSpPr>
          <p:nvPr>
            <p:ph type="dt" sz="half" idx="10"/>
          </p:nvPr>
        </p:nvSpPr>
        <p:spPr/>
        <p:txBody>
          <a:bodyPr/>
          <a:lstStyle/>
          <a:p>
            <a:fld id="{9946A6F5-C48A-418D-B70A-A2FD8E48C178}" type="datetimeFigureOut">
              <a:rPr lang="it-IT" smtClean="0"/>
              <a:pPr/>
              <a:t>07/04/2021</a:t>
            </a:fld>
            <a:endParaRPr lang="it-IT"/>
          </a:p>
        </p:txBody>
      </p:sp>
      <p:sp>
        <p:nvSpPr>
          <p:cNvPr id="6" name="Segnaposto piè di pagina 5">
            <a:extLst>
              <a:ext uri="{FF2B5EF4-FFF2-40B4-BE49-F238E27FC236}">
                <a16:creationId xmlns="" xmlns:a16="http://schemas.microsoft.com/office/drawing/2014/main" id="{B82A40DD-0260-4AE8-9125-6F9BD0E3624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B30E4B8C-A2FB-4C2B-8A7A-83F660C84D58}"/>
              </a:ext>
            </a:extLst>
          </p:cNvPr>
          <p:cNvSpPr>
            <a:spLocks noGrp="1"/>
          </p:cNvSpPr>
          <p:nvPr>
            <p:ph type="sldNum" sz="quarter" idx="12"/>
          </p:nvPr>
        </p:nvSpPr>
        <p:spPr/>
        <p:txBody>
          <a:bodyPr/>
          <a:lstStyle/>
          <a:p>
            <a:fld id="{B5500BA4-ECE7-42D9-94B7-946A4F6864A3}" type="slidenum">
              <a:rPr lang="it-IT" smtClean="0"/>
              <a:pPr/>
              <a:t>‹N›</a:t>
            </a:fld>
            <a:endParaRPr lang="it-IT"/>
          </a:p>
        </p:txBody>
      </p:sp>
    </p:spTree>
    <p:extLst>
      <p:ext uri="{BB962C8B-B14F-4D97-AF65-F5344CB8AC3E}">
        <p14:creationId xmlns:p14="http://schemas.microsoft.com/office/powerpoint/2010/main" val="901625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ECE03BE-FF44-4DF7-B07B-6018EDA2AE9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 xmlns:a16="http://schemas.microsoft.com/office/drawing/2014/main" id="{2B394A31-AECF-4FD4-8F41-F0ADF8AF9C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 xmlns:a16="http://schemas.microsoft.com/office/drawing/2014/main" id="{6031E28D-020E-423A-8B63-FA382AEBF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 xmlns:a16="http://schemas.microsoft.com/office/drawing/2014/main" id="{E32C5C1C-6DC7-4BF4-BE64-5085AF0FDDA9}"/>
              </a:ext>
            </a:extLst>
          </p:cNvPr>
          <p:cNvSpPr>
            <a:spLocks noGrp="1"/>
          </p:cNvSpPr>
          <p:nvPr>
            <p:ph type="dt" sz="half" idx="10"/>
          </p:nvPr>
        </p:nvSpPr>
        <p:spPr/>
        <p:txBody>
          <a:bodyPr/>
          <a:lstStyle/>
          <a:p>
            <a:fld id="{9946A6F5-C48A-418D-B70A-A2FD8E48C178}" type="datetimeFigureOut">
              <a:rPr lang="it-IT" smtClean="0"/>
              <a:pPr/>
              <a:t>07/04/2021</a:t>
            </a:fld>
            <a:endParaRPr lang="it-IT"/>
          </a:p>
        </p:txBody>
      </p:sp>
      <p:sp>
        <p:nvSpPr>
          <p:cNvPr id="6" name="Segnaposto piè di pagina 5">
            <a:extLst>
              <a:ext uri="{FF2B5EF4-FFF2-40B4-BE49-F238E27FC236}">
                <a16:creationId xmlns="" xmlns:a16="http://schemas.microsoft.com/office/drawing/2014/main" id="{56F450A8-0D23-42D4-8C65-E4FCF367B05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7C76AF91-72D2-4BC4-A366-C5271CA72B78}"/>
              </a:ext>
            </a:extLst>
          </p:cNvPr>
          <p:cNvSpPr>
            <a:spLocks noGrp="1"/>
          </p:cNvSpPr>
          <p:nvPr>
            <p:ph type="sldNum" sz="quarter" idx="12"/>
          </p:nvPr>
        </p:nvSpPr>
        <p:spPr/>
        <p:txBody>
          <a:bodyPr/>
          <a:lstStyle/>
          <a:p>
            <a:fld id="{B5500BA4-ECE7-42D9-94B7-946A4F6864A3}" type="slidenum">
              <a:rPr lang="it-IT" smtClean="0"/>
              <a:pPr/>
              <a:t>‹N›</a:t>
            </a:fld>
            <a:endParaRPr lang="it-IT"/>
          </a:p>
        </p:txBody>
      </p:sp>
    </p:spTree>
    <p:extLst>
      <p:ext uri="{BB962C8B-B14F-4D97-AF65-F5344CB8AC3E}">
        <p14:creationId xmlns:p14="http://schemas.microsoft.com/office/powerpoint/2010/main" val="4203735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5BBB545E-7CCA-4F96-A98A-8550B42D22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F023EB8F-C91D-4090-860F-FD52B7D397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DD8142BA-3604-4E5E-B7A1-70AAA0B5E4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6A6F5-C48A-418D-B70A-A2FD8E48C178}" type="datetimeFigureOut">
              <a:rPr lang="it-IT" smtClean="0"/>
              <a:pPr/>
              <a:t>07/04/2021</a:t>
            </a:fld>
            <a:endParaRPr lang="it-IT"/>
          </a:p>
        </p:txBody>
      </p:sp>
      <p:sp>
        <p:nvSpPr>
          <p:cNvPr id="5" name="Segnaposto piè di pagina 4">
            <a:extLst>
              <a:ext uri="{FF2B5EF4-FFF2-40B4-BE49-F238E27FC236}">
                <a16:creationId xmlns="" xmlns:a16="http://schemas.microsoft.com/office/drawing/2014/main" id="{D1C1CA6C-AF25-43E2-A773-903E34994E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 xmlns:a16="http://schemas.microsoft.com/office/drawing/2014/main" id="{A15EF3E8-475A-4C8C-8FD1-417E2A5823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500BA4-ECE7-42D9-94B7-946A4F6864A3}" type="slidenum">
              <a:rPr lang="it-IT" smtClean="0"/>
              <a:pPr/>
              <a:t>‹N›</a:t>
            </a:fld>
            <a:endParaRPr lang="it-IT"/>
          </a:p>
        </p:txBody>
      </p:sp>
    </p:spTree>
    <p:extLst>
      <p:ext uri="{BB962C8B-B14F-4D97-AF65-F5344CB8AC3E}">
        <p14:creationId xmlns:p14="http://schemas.microsoft.com/office/powerpoint/2010/main" val="2092603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12.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hyperlink" Target="http://www.gildatitutela.it/" TargetMode="External"/><Relationship Id="rId5" Type="http://schemas.microsoft.com/office/2007/relationships/hdphoto" Target="../media/hdphoto2.wdp"/><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emf"/><Relationship Id="rId7" Type="http://schemas.openxmlformats.org/officeDocument/2006/relationships/image" Target="../media/image14.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15.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emf"/><Relationship Id="rId7" Type="http://schemas.openxmlformats.org/officeDocument/2006/relationships/image" Target="../media/image18.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2.wdp"/><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emf"/><Relationship Id="rId7" Type="http://schemas.openxmlformats.org/officeDocument/2006/relationships/image" Target="../media/image20.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19.png"/><Relationship Id="rId5" Type="http://schemas.microsoft.com/office/2007/relationships/hdphoto" Target="../media/hdphoto2.wdp"/><Relationship Id="rId4" Type="http://schemas.openxmlformats.org/officeDocument/2006/relationships/image" Target="../media/image6.png"/><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2.emf"/><Relationship Id="rId5" Type="http://schemas.microsoft.com/office/2007/relationships/hdphoto" Target="../media/hdphoto2.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ttangolo 4">
            <a:extLst>
              <a:ext uri="{FF2B5EF4-FFF2-40B4-BE49-F238E27FC236}">
                <a16:creationId xmlns="" xmlns:a16="http://schemas.microsoft.com/office/drawing/2014/main" id="{D05EB6BA-8569-4519-921C-D4CED6DC6241}"/>
              </a:ext>
            </a:extLst>
          </p:cNvPr>
          <p:cNvSpPr/>
          <p:nvPr/>
        </p:nvSpPr>
        <p:spPr>
          <a:xfrm>
            <a:off x="6762044" y="3632308"/>
            <a:ext cx="6096000" cy="646331"/>
          </a:xfrm>
          <a:prstGeom prst="rect">
            <a:avLst/>
          </a:prstGeom>
        </p:spPr>
        <p:txBody>
          <a:bodyPr>
            <a:spAutoFit/>
          </a:bodyPr>
          <a:lstStyle/>
          <a:p>
            <a:r>
              <a:rPr lang="it-IT" i="1" dirty="0">
                <a:solidFill>
                  <a:srgbClr val="FFFFFF"/>
                </a:solidFill>
                <a:latin typeface="Calibri,Italic"/>
              </a:rPr>
              <a:t>Europ Assistance</a:t>
            </a:r>
          </a:p>
          <a:p>
            <a:r>
              <a:rPr lang="it-IT" i="1" dirty="0">
                <a:solidFill>
                  <a:srgbClr val="FFFFFF"/>
                </a:solidFill>
                <a:latin typeface="Calibri,Italic"/>
              </a:rPr>
              <a:t>Corporate presentation 2018</a:t>
            </a:r>
            <a:endParaRPr lang="it-IT" dirty="0"/>
          </a:p>
        </p:txBody>
      </p:sp>
      <p:pic>
        <p:nvPicPr>
          <p:cNvPr id="12" name="Immagine 11">
            <a:extLst>
              <a:ext uri="{FF2B5EF4-FFF2-40B4-BE49-F238E27FC236}">
                <a16:creationId xmlns="" xmlns:a16="http://schemas.microsoft.com/office/drawing/2014/main" id="{ABDF72CE-4306-4AC5-B35E-BE6B8A945315}"/>
              </a:ext>
            </a:extLst>
          </p:cNvPr>
          <p:cNvPicPr>
            <a:picLocks noChangeAspect="1"/>
          </p:cNvPicPr>
          <p:nvPr/>
        </p:nvPicPr>
        <p:blipFill>
          <a:blip r:embed="rId2" cstate="print"/>
          <a:stretch>
            <a:fillRect/>
          </a:stretch>
        </p:blipFill>
        <p:spPr>
          <a:xfrm>
            <a:off x="0" y="0"/>
            <a:ext cx="12192000" cy="6858000"/>
          </a:xfrm>
          <a:prstGeom prst="rect">
            <a:avLst/>
          </a:prstGeom>
        </p:spPr>
      </p:pic>
      <p:pic>
        <p:nvPicPr>
          <p:cNvPr id="14" name="Immagine 13">
            <a:extLst>
              <a:ext uri="{FF2B5EF4-FFF2-40B4-BE49-F238E27FC236}">
                <a16:creationId xmlns="" xmlns:a16="http://schemas.microsoft.com/office/drawing/2014/main" id="{FB787AD2-24B2-4A94-9C05-4FA15E11A06B}"/>
              </a:ext>
            </a:extLst>
          </p:cNvPr>
          <p:cNvPicPr>
            <a:picLocks noChangeAspect="1"/>
          </p:cNvPicPr>
          <p:nvPr/>
        </p:nvPicPr>
        <p:blipFill>
          <a:blip r:embed="rId3" cstate="print"/>
          <a:stretch>
            <a:fillRect/>
          </a:stretch>
        </p:blipFill>
        <p:spPr>
          <a:xfrm>
            <a:off x="598944" y="1828800"/>
            <a:ext cx="3659880" cy="4513852"/>
          </a:xfrm>
          <a:prstGeom prst="rect">
            <a:avLst/>
          </a:prstGeom>
        </p:spPr>
      </p:pic>
      <p:sp>
        <p:nvSpPr>
          <p:cNvPr id="16" name="Titolo 1">
            <a:extLst>
              <a:ext uri="{FF2B5EF4-FFF2-40B4-BE49-F238E27FC236}">
                <a16:creationId xmlns="" xmlns:a16="http://schemas.microsoft.com/office/drawing/2014/main" id="{2BC18F87-BC8F-4702-A026-250F2B305723}"/>
              </a:ext>
            </a:extLst>
          </p:cNvPr>
          <p:cNvSpPr>
            <a:spLocks noGrp="1"/>
          </p:cNvSpPr>
          <p:nvPr>
            <p:ph type="ctrTitle"/>
          </p:nvPr>
        </p:nvSpPr>
        <p:spPr>
          <a:xfrm>
            <a:off x="4839850" y="2496312"/>
            <a:ext cx="6583680" cy="1857461"/>
          </a:xfrm>
        </p:spPr>
        <p:txBody>
          <a:bodyPr>
            <a:noAutofit/>
          </a:bodyPr>
          <a:lstStyle/>
          <a:p>
            <a:pPr algn="l">
              <a:lnSpc>
                <a:spcPct val="100000"/>
              </a:lnSpc>
            </a:pPr>
            <a:r>
              <a:rPr lang="it-IT" sz="3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POLIZZA ASSICURATIVA</a:t>
            </a:r>
            <a:br>
              <a:rPr lang="it-IT" sz="30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it-IT" sz="3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 TUTELA DEGLI INSEGNANTI</a:t>
            </a:r>
            <a:r>
              <a:rPr lang="it-IT" sz="3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r>
            <a:br>
              <a:rPr lang="it-IT" sz="3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br>
            <a:r>
              <a:rPr lang="it-IT" sz="3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r>
            <a:br>
              <a:rPr lang="it-IT" sz="3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br>
            <a:r>
              <a:rPr lang="it-IT" sz="2700" i="1" dirty="0">
                <a:solidFill>
                  <a:schemeClr val="bg1"/>
                </a:solidFill>
                <a:latin typeface="Open Sans" panose="020B0606030504020204" pitchFamily="34" charset="0"/>
                <a:ea typeface="Open Sans" panose="020B0606030504020204" pitchFamily="34" charset="0"/>
                <a:cs typeface="Open Sans" panose="020B0606030504020204" pitchFamily="34" charset="0"/>
              </a:rPr>
              <a:t>ISCRITTI ALLA FEDERAZIONE GILDA-UNAMS</a:t>
            </a:r>
          </a:p>
        </p:txBody>
      </p:sp>
      <p:cxnSp>
        <p:nvCxnSpPr>
          <p:cNvPr id="17" name="Connettore 1 18">
            <a:extLst>
              <a:ext uri="{FF2B5EF4-FFF2-40B4-BE49-F238E27FC236}">
                <a16:creationId xmlns="" xmlns:a16="http://schemas.microsoft.com/office/drawing/2014/main" id="{8F7EFEC8-6086-4643-8A9D-BFFA45E7B05A}"/>
              </a:ext>
            </a:extLst>
          </p:cNvPr>
          <p:cNvCxnSpPr>
            <a:cxnSpLocks/>
          </p:cNvCxnSpPr>
          <p:nvPr/>
        </p:nvCxnSpPr>
        <p:spPr>
          <a:xfrm>
            <a:off x="4940805" y="3234944"/>
            <a:ext cx="638177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Immagine 17">
            <a:extLst>
              <a:ext uri="{FF2B5EF4-FFF2-40B4-BE49-F238E27FC236}">
                <a16:creationId xmlns="" xmlns:a16="http://schemas.microsoft.com/office/drawing/2014/main" id="{D81ECBC2-A08E-4D4A-95ED-109D0032CD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920" y="280069"/>
            <a:ext cx="1949655" cy="976151"/>
          </a:xfrm>
          <a:prstGeom prst="rect">
            <a:avLst/>
          </a:prstGeom>
        </p:spPr>
      </p:pic>
      <p:pic>
        <p:nvPicPr>
          <p:cNvPr id="7" name="Immagine 6">
            <a:extLst>
              <a:ext uri="{FF2B5EF4-FFF2-40B4-BE49-F238E27FC236}">
                <a16:creationId xmlns="" xmlns:a16="http://schemas.microsoft.com/office/drawing/2014/main" id="{81A8D459-7420-40CA-8C90-058D2A18193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10195940" y="65786"/>
            <a:ext cx="1631140" cy="1404715"/>
          </a:xfrm>
          <a:prstGeom prst="rect">
            <a:avLst/>
          </a:prstGeom>
        </p:spPr>
      </p:pic>
      <p:sp>
        <p:nvSpPr>
          <p:cNvPr id="19" name="Titolo 1">
            <a:extLst>
              <a:ext uri="{FF2B5EF4-FFF2-40B4-BE49-F238E27FC236}">
                <a16:creationId xmlns="" xmlns:a16="http://schemas.microsoft.com/office/drawing/2014/main" id="{A9874E78-7488-4EFE-8B57-B8C5A0C92E89}"/>
              </a:ext>
            </a:extLst>
          </p:cNvPr>
          <p:cNvSpPr txBox="1">
            <a:spLocks/>
          </p:cNvSpPr>
          <p:nvPr/>
        </p:nvSpPr>
        <p:spPr>
          <a:xfrm>
            <a:off x="4839850" y="4896612"/>
            <a:ext cx="6583680" cy="10184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it-IT" sz="3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r>
            <a:br>
              <a:rPr lang="it-IT" sz="3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br>
            <a:r>
              <a:rPr lang="it-IT" sz="3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r>
            <a:br>
              <a:rPr lang="it-IT" sz="3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br>
            <a:endParaRPr lang="it-IT" sz="27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descr="Risultati immagini per nh collection hotel">
            <a:extLst>
              <a:ext uri="{FF2B5EF4-FFF2-40B4-BE49-F238E27FC236}">
                <a16:creationId xmlns="" xmlns:a16="http://schemas.microsoft.com/office/drawing/2014/main" id="{6934C927-853E-4F12-9013-D280704AE2F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11534" y="5869201"/>
            <a:ext cx="1594150" cy="946901"/>
          </a:xfrm>
          <a:prstGeom prst="rect">
            <a:avLst/>
          </a:prstGeom>
          <a:noFill/>
          <a:extLst>
            <a:ext uri="{909E8E84-426E-40DD-AFC4-6F175D3DCCD1}">
              <a14:hiddenFill xmlns:a14="http://schemas.microsoft.com/office/drawing/2010/main">
                <a:solidFill>
                  <a:srgbClr val="FFFFFF"/>
                </a:solidFill>
              </a14:hiddenFill>
            </a:ext>
          </a:extLst>
        </p:spPr>
      </p:pic>
      <p:sp>
        <p:nvSpPr>
          <p:cNvPr id="22" name="Titolo 1">
            <a:extLst>
              <a:ext uri="{FF2B5EF4-FFF2-40B4-BE49-F238E27FC236}">
                <a16:creationId xmlns="" xmlns:a16="http://schemas.microsoft.com/office/drawing/2014/main" id="{C06A311B-45BE-4A74-8464-619FBCAEBF41}"/>
              </a:ext>
            </a:extLst>
          </p:cNvPr>
          <p:cNvSpPr txBox="1">
            <a:spLocks/>
          </p:cNvSpPr>
          <p:nvPr/>
        </p:nvSpPr>
        <p:spPr>
          <a:xfrm>
            <a:off x="6305684" y="4986294"/>
            <a:ext cx="6583680" cy="185746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it-IT" sz="3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r>
            <a:br>
              <a:rPr lang="it-IT" sz="3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br>
            <a:r>
              <a:rPr lang="it-IT" sz="3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r>
            <a:br>
              <a:rPr lang="it-IT" sz="3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br>
            <a:r>
              <a:rPr lang="it-IT" sz="1800" i="1" dirty="0">
                <a:solidFill>
                  <a:schemeClr val="bg1"/>
                </a:solidFill>
                <a:latin typeface="Open Sans" panose="020B0606030504020204" pitchFamily="34" charset="0"/>
                <a:ea typeface="Open Sans Light" panose="020B0306030504020204" pitchFamily="34" charset="0"/>
                <a:cs typeface="Open Sans Light" panose="020B0306030504020204" pitchFamily="34" charset="0"/>
              </a:rPr>
              <a:t>21 NOVEMBRE 2018, Roma.</a:t>
            </a:r>
            <a:endParaRPr lang="it-IT" sz="18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17285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8BD5263A-26FB-483E-9F34-24A81EE975D3}"/>
              </a:ext>
            </a:extLst>
          </p:cNvPr>
          <p:cNvSpPr>
            <a:spLocks noGrp="1"/>
          </p:cNvSpPr>
          <p:nvPr>
            <p:ph type="title"/>
          </p:nvPr>
        </p:nvSpPr>
        <p:spPr/>
        <p:txBody>
          <a:bodyPr/>
          <a:lstStyle/>
          <a:p>
            <a:endParaRPr lang="it-IT"/>
          </a:p>
        </p:txBody>
      </p:sp>
      <p:sp>
        <p:nvSpPr>
          <p:cNvPr id="3" name="Segnaposto contenuto 2">
            <a:extLst>
              <a:ext uri="{FF2B5EF4-FFF2-40B4-BE49-F238E27FC236}">
                <a16:creationId xmlns="" xmlns:a16="http://schemas.microsoft.com/office/drawing/2014/main" id="{12A83F2A-32C7-4133-8DDF-C3F966E053F3}"/>
              </a:ext>
            </a:extLst>
          </p:cNvPr>
          <p:cNvSpPr>
            <a:spLocks noGrp="1"/>
          </p:cNvSpPr>
          <p:nvPr>
            <p:ph idx="1"/>
          </p:nvPr>
        </p:nvSpPr>
        <p:spPr/>
        <p:txBody>
          <a:bodyPr/>
          <a:lstStyle/>
          <a:p>
            <a:endParaRPr lang="it-IT"/>
          </a:p>
        </p:txBody>
      </p:sp>
      <p:pic>
        <p:nvPicPr>
          <p:cNvPr id="4" name="Immagine 3">
            <a:extLst>
              <a:ext uri="{FF2B5EF4-FFF2-40B4-BE49-F238E27FC236}">
                <a16:creationId xmlns="" xmlns:a16="http://schemas.microsoft.com/office/drawing/2014/main" id="{D65171E5-78F3-4D42-988B-F45AE24A81CA}"/>
              </a:ext>
            </a:extLst>
          </p:cNvPr>
          <p:cNvPicPr>
            <a:picLocks noChangeAspect="1"/>
          </p:cNvPicPr>
          <p:nvPr/>
        </p:nvPicPr>
        <p:blipFill>
          <a:blip r:embed="rId2" cstate="print"/>
          <a:stretch>
            <a:fillRect/>
          </a:stretch>
        </p:blipFill>
        <p:spPr>
          <a:xfrm>
            <a:off x="0" y="0"/>
            <a:ext cx="12192000" cy="6858000"/>
          </a:xfrm>
          <a:prstGeom prst="rect">
            <a:avLst/>
          </a:prstGeom>
        </p:spPr>
      </p:pic>
      <p:sp>
        <p:nvSpPr>
          <p:cNvPr id="5" name="Rettangolo 4">
            <a:extLst>
              <a:ext uri="{FF2B5EF4-FFF2-40B4-BE49-F238E27FC236}">
                <a16:creationId xmlns="" xmlns:a16="http://schemas.microsoft.com/office/drawing/2014/main" id="{DDC0C33F-93E0-4245-A150-F6D16D4EAFF2}"/>
              </a:ext>
            </a:extLst>
          </p:cNvPr>
          <p:cNvSpPr/>
          <p:nvPr/>
        </p:nvSpPr>
        <p:spPr>
          <a:xfrm>
            <a:off x="2676143" y="2617599"/>
            <a:ext cx="5154872" cy="507831"/>
          </a:xfrm>
          <a:prstGeom prst="rect">
            <a:avLst/>
          </a:prstGeom>
        </p:spPr>
        <p:txBody>
          <a:bodyPr wrap="square">
            <a:spAutoFit/>
          </a:bodyPr>
          <a:lstStyle/>
          <a:p>
            <a:pPr>
              <a:lnSpc>
                <a:spcPct val="150000"/>
              </a:lnSpc>
            </a:pPr>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PREMIO ANNUO </a:t>
            </a:r>
            <a:r>
              <a:rPr lang="en-GB" sz="16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t>
            </a:r>
            <a:r>
              <a:rPr lang="en-GB" sz="1600" b="1" dirty="0" err="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contributo</a:t>
            </a:r>
            <a:r>
              <a:rPr lang="en-GB" sz="1600" b="1"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en-GB" sz="1600" b="1" dirty="0" err="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soci</a:t>
            </a:r>
            <a:r>
              <a:rPr lang="en-GB" sz="1600" b="1"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Gilda Vicenza</a:t>
            </a:r>
            <a:r>
              <a:rPr lang="en-GB"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t>
            </a:r>
            <a:endParaRPr lang="en-GB"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Rettangolo 5">
            <a:extLst>
              <a:ext uri="{FF2B5EF4-FFF2-40B4-BE49-F238E27FC236}">
                <a16:creationId xmlns="" xmlns:a16="http://schemas.microsoft.com/office/drawing/2014/main" id="{E96169CD-A6B1-4176-9924-54411B006969}"/>
              </a:ext>
            </a:extLst>
          </p:cNvPr>
          <p:cNvSpPr/>
          <p:nvPr/>
        </p:nvSpPr>
        <p:spPr>
          <a:xfrm>
            <a:off x="7209693" y="2711855"/>
            <a:ext cx="2245204" cy="369332"/>
          </a:xfrm>
          <a:prstGeom prst="rect">
            <a:avLst/>
          </a:prstGeom>
        </p:spPr>
        <p:txBody>
          <a:bodyPr wrap="square">
            <a:spAutoFit/>
          </a:bodyPr>
          <a:lstStyle/>
          <a:p>
            <a:pPr algn="r"/>
            <a:r>
              <a:rPr lang="en-GB"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50-30=20</a:t>
            </a:r>
            <a:r>
              <a:rPr lang="en-GB" sz="1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it-IT" sz="1600" dirty="0"/>
          </a:p>
        </p:txBody>
      </p:sp>
      <p:sp>
        <p:nvSpPr>
          <p:cNvPr id="7" name="Rettangolo 6">
            <a:extLst>
              <a:ext uri="{FF2B5EF4-FFF2-40B4-BE49-F238E27FC236}">
                <a16:creationId xmlns="" xmlns:a16="http://schemas.microsoft.com/office/drawing/2014/main" id="{CE036237-41D7-4457-B8AE-0FE0388A9F32}"/>
              </a:ext>
            </a:extLst>
          </p:cNvPr>
          <p:cNvSpPr/>
          <p:nvPr/>
        </p:nvSpPr>
        <p:spPr>
          <a:xfrm>
            <a:off x="2676143" y="3759509"/>
            <a:ext cx="4798301" cy="464551"/>
          </a:xfrm>
          <a:prstGeom prst="rect">
            <a:avLst/>
          </a:prstGeom>
        </p:spPr>
        <p:txBody>
          <a:bodyPr wrap="none">
            <a:spAutoFit/>
          </a:bodyPr>
          <a:lstStyle/>
          <a:p>
            <a:pPr>
              <a:lnSpc>
                <a:spcPct val="150000"/>
              </a:lnSpc>
            </a:pPr>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MASSIMALE</a:t>
            </a:r>
            <a:r>
              <a:rPr lang="en-GB"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per </a:t>
            </a:r>
            <a:r>
              <a:rPr lang="en-GB"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sinistro</a:t>
            </a:r>
            <a:r>
              <a:rPr lang="en-GB"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en-GB"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illimitato</a:t>
            </a:r>
            <a:r>
              <a:rPr lang="en-GB"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per anno:</a:t>
            </a:r>
            <a:endParaRPr lang="it-IT" dirty="0"/>
          </a:p>
        </p:txBody>
      </p:sp>
      <p:sp>
        <p:nvSpPr>
          <p:cNvPr id="8" name="Rettangolo 7">
            <a:extLst>
              <a:ext uri="{FF2B5EF4-FFF2-40B4-BE49-F238E27FC236}">
                <a16:creationId xmlns="" xmlns:a16="http://schemas.microsoft.com/office/drawing/2014/main" id="{61B0D91A-C6A4-444E-AB77-71D798F9D2CA}"/>
              </a:ext>
            </a:extLst>
          </p:cNvPr>
          <p:cNvSpPr/>
          <p:nvPr/>
        </p:nvSpPr>
        <p:spPr>
          <a:xfrm>
            <a:off x="8066533" y="3851160"/>
            <a:ext cx="1452371" cy="369332"/>
          </a:xfrm>
          <a:prstGeom prst="rect">
            <a:avLst/>
          </a:prstGeom>
        </p:spPr>
        <p:txBody>
          <a:bodyPr wrap="square">
            <a:spAutoFit/>
          </a:bodyPr>
          <a:lstStyle/>
          <a:p>
            <a:pPr algn="r"/>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20.000,00 €</a:t>
            </a:r>
            <a:endParaRPr lang="it-IT" sz="1600" dirty="0"/>
          </a:p>
        </p:txBody>
      </p:sp>
      <p:sp>
        <p:nvSpPr>
          <p:cNvPr id="9" name="Rettangolo 8">
            <a:extLst>
              <a:ext uri="{FF2B5EF4-FFF2-40B4-BE49-F238E27FC236}">
                <a16:creationId xmlns="" xmlns:a16="http://schemas.microsoft.com/office/drawing/2014/main" id="{72A5D571-B1AB-452D-9F78-68B96EA20D3F}"/>
              </a:ext>
            </a:extLst>
          </p:cNvPr>
          <p:cNvSpPr/>
          <p:nvPr/>
        </p:nvSpPr>
        <p:spPr>
          <a:xfrm>
            <a:off x="2676143" y="4747487"/>
            <a:ext cx="4437889" cy="463588"/>
          </a:xfrm>
          <a:prstGeom prst="rect">
            <a:avLst/>
          </a:prstGeom>
        </p:spPr>
        <p:txBody>
          <a:bodyPr wrap="square">
            <a:spAutoFit/>
          </a:bodyPr>
          <a:lstStyle/>
          <a:p>
            <a:pPr>
              <a:lnSpc>
                <a:spcPct val="150000"/>
              </a:lnSpc>
            </a:pPr>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NESSUNA FRANCHIGIA</a:t>
            </a:r>
            <a:endParaRPr lang="en-GB"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11" name="Connettore 1 15">
            <a:extLst>
              <a:ext uri="{FF2B5EF4-FFF2-40B4-BE49-F238E27FC236}">
                <a16:creationId xmlns="" xmlns:a16="http://schemas.microsoft.com/office/drawing/2014/main" id="{325C8681-6D72-4F7A-B995-00BC0F35D58B}"/>
              </a:ext>
            </a:extLst>
          </p:cNvPr>
          <p:cNvCxnSpPr>
            <a:cxnSpLocks/>
          </p:cNvCxnSpPr>
          <p:nvPr/>
        </p:nvCxnSpPr>
        <p:spPr>
          <a:xfrm>
            <a:off x="2752344" y="4344725"/>
            <a:ext cx="670255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nettore 1 16">
            <a:extLst>
              <a:ext uri="{FF2B5EF4-FFF2-40B4-BE49-F238E27FC236}">
                <a16:creationId xmlns="" xmlns:a16="http://schemas.microsoft.com/office/drawing/2014/main" id="{9BC7F7A0-1F03-4A68-A6F7-CACAE2F19479}"/>
              </a:ext>
            </a:extLst>
          </p:cNvPr>
          <p:cNvCxnSpPr>
            <a:cxnSpLocks/>
          </p:cNvCxnSpPr>
          <p:nvPr/>
        </p:nvCxnSpPr>
        <p:spPr>
          <a:xfrm>
            <a:off x="2752344" y="5387141"/>
            <a:ext cx="670255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Gruppo 12">
            <a:extLst>
              <a:ext uri="{FF2B5EF4-FFF2-40B4-BE49-F238E27FC236}">
                <a16:creationId xmlns="" xmlns:a16="http://schemas.microsoft.com/office/drawing/2014/main" id="{871DA617-0683-4AD8-967F-71A9498F8394}"/>
              </a:ext>
            </a:extLst>
          </p:cNvPr>
          <p:cNvGrpSpPr/>
          <p:nvPr/>
        </p:nvGrpSpPr>
        <p:grpSpPr>
          <a:xfrm>
            <a:off x="3146961" y="1104405"/>
            <a:ext cx="5712031" cy="665018"/>
            <a:chOff x="2063495" y="1523283"/>
            <a:chExt cx="8119872" cy="751137"/>
          </a:xfrm>
        </p:grpSpPr>
        <p:sp>
          <p:nvSpPr>
            <p:cNvPr id="14" name="Rettangolo arrotondato 31">
              <a:extLst>
                <a:ext uri="{FF2B5EF4-FFF2-40B4-BE49-F238E27FC236}">
                  <a16:creationId xmlns="" xmlns:a16="http://schemas.microsoft.com/office/drawing/2014/main" id="{41CA48AA-4EF5-49BF-80B4-4D0D83A8F36B}"/>
                </a:ext>
              </a:extLst>
            </p:cNvPr>
            <p:cNvSpPr/>
            <p:nvPr/>
          </p:nvSpPr>
          <p:spPr>
            <a:xfrm>
              <a:off x="2118359" y="1570332"/>
              <a:ext cx="8065008" cy="704088"/>
            </a:xfrm>
            <a:prstGeom prst="roundRect">
              <a:avLst>
                <a:gd name="adj" fmla="val 50000"/>
              </a:avLst>
            </a:prstGeom>
            <a:solidFill>
              <a:srgbClr val="EDB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arrotondato 32">
              <a:extLst>
                <a:ext uri="{FF2B5EF4-FFF2-40B4-BE49-F238E27FC236}">
                  <a16:creationId xmlns="" xmlns:a16="http://schemas.microsoft.com/office/drawing/2014/main" id="{BCACCFCD-D24A-4495-A44F-52325CFEEF09}"/>
                </a:ext>
              </a:extLst>
            </p:cNvPr>
            <p:cNvSpPr/>
            <p:nvPr/>
          </p:nvSpPr>
          <p:spPr>
            <a:xfrm>
              <a:off x="2063495" y="1523283"/>
              <a:ext cx="8065008" cy="704088"/>
            </a:xfrm>
            <a:prstGeom prst="roundRect">
              <a:avLst>
                <a:gd name="adj" fmla="val 50000"/>
              </a:avLst>
            </a:prstGeom>
            <a:solidFill>
              <a:srgbClr val="F7C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pic>
        <p:nvPicPr>
          <p:cNvPr id="16" name="Immagine 15">
            <a:extLst>
              <a:ext uri="{FF2B5EF4-FFF2-40B4-BE49-F238E27FC236}">
                <a16:creationId xmlns="" xmlns:a16="http://schemas.microsoft.com/office/drawing/2014/main" id="{199C48B3-E89D-43C7-9A4C-7DE77DFD499C}"/>
              </a:ext>
            </a:extLst>
          </p:cNvPr>
          <p:cNvPicPr>
            <a:picLocks noChangeAspect="1"/>
          </p:cNvPicPr>
          <p:nvPr/>
        </p:nvPicPr>
        <p:blipFill>
          <a:blip r:embed="rId3" cstate="print">
            <a:alphaModFix amt="85000"/>
          </a:blip>
          <a:stretch>
            <a:fillRect/>
          </a:stretch>
        </p:blipFill>
        <p:spPr>
          <a:xfrm>
            <a:off x="167541" y="5050523"/>
            <a:ext cx="2388990" cy="1513889"/>
          </a:xfrm>
          <a:prstGeom prst="rect">
            <a:avLst/>
          </a:prstGeom>
        </p:spPr>
      </p:pic>
      <p:sp>
        <p:nvSpPr>
          <p:cNvPr id="21" name="Titolo 1">
            <a:extLst>
              <a:ext uri="{FF2B5EF4-FFF2-40B4-BE49-F238E27FC236}">
                <a16:creationId xmlns="" xmlns:a16="http://schemas.microsoft.com/office/drawing/2014/main" id="{95356900-ADAA-4D4B-8F82-558BCA0A823C}"/>
              </a:ext>
            </a:extLst>
          </p:cNvPr>
          <p:cNvSpPr txBox="1">
            <a:spLocks/>
          </p:cNvSpPr>
          <p:nvPr/>
        </p:nvSpPr>
        <p:spPr>
          <a:xfrm>
            <a:off x="3470052" y="1204573"/>
            <a:ext cx="5247141" cy="47732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it-IT" sz="25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PREMIO E MASSIMALE</a:t>
            </a:r>
          </a:p>
        </p:txBody>
      </p:sp>
      <p:pic>
        <p:nvPicPr>
          <p:cNvPr id="22" name="Immagine 21">
            <a:extLst>
              <a:ext uri="{FF2B5EF4-FFF2-40B4-BE49-F238E27FC236}">
                <a16:creationId xmlns="" xmlns:a16="http://schemas.microsoft.com/office/drawing/2014/main" id="{3F5EF807-694E-4888-97B4-AB4CD721F261}"/>
              </a:ext>
            </a:extLst>
          </p:cNvPr>
          <p:cNvPicPr>
            <a:picLocks noChangeAspect="1"/>
          </p:cNvPicPr>
          <p:nvPr/>
        </p:nvPicPr>
        <p:blipFill>
          <a:blip r:embed="rId4" cstate="print">
            <a:alphaModFix amt="85000"/>
          </a:blip>
          <a:stretch>
            <a:fillRect/>
          </a:stretch>
        </p:blipFill>
        <p:spPr>
          <a:xfrm>
            <a:off x="9812335" y="320634"/>
            <a:ext cx="1291653" cy="2600696"/>
          </a:xfrm>
          <a:prstGeom prst="rect">
            <a:avLst/>
          </a:prstGeom>
        </p:spPr>
      </p:pic>
    </p:spTree>
    <p:extLst>
      <p:ext uri="{BB962C8B-B14F-4D97-AF65-F5344CB8AC3E}">
        <p14:creationId xmlns:p14="http://schemas.microsoft.com/office/powerpoint/2010/main" val="230477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8BD5263A-26FB-483E-9F34-24A81EE975D3}"/>
              </a:ext>
            </a:extLst>
          </p:cNvPr>
          <p:cNvSpPr>
            <a:spLocks noGrp="1"/>
          </p:cNvSpPr>
          <p:nvPr>
            <p:ph type="title"/>
          </p:nvPr>
        </p:nvSpPr>
        <p:spPr/>
        <p:txBody>
          <a:bodyPr/>
          <a:lstStyle/>
          <a:p>
            <a:endParaRPr lang="it-IT"/>
          </a:p>
        </p:txBody>
      </p:sp>
      <p:sp>
        <p:nvSpPr>
          <p:cNvPr id="3" name="Segnaposto contenuto 2">
            <a:extLst>
              <a:ext uri="{FF2B5EF4-FFF2-40B4-BE49-F238E27FC236}">
                <a16:creationId xmlns="" xmlns:a16="http://schemas.microsoft.com/office/drawing/2014/main" id="{12A83F2A-32C7-4133-8DDF-C3F966E053F3}"/>
              </a:ext>
            </a:extLst>
          </p:cNvPr>
          <p:cNvSpPr>
            <a:spLocks noGrp="1"/>
          </p:cNvSpPr>
          <p:nvPr>
            <p:ph idx="1"/>
          </p:nvPr>
        </p:nvSpPr>
        <p:spPr/>
        <p:txBody>
          <a:bodyPr/>
          <a:lstStyle/>
          <a:p>
            <a:endParaRPr lang="it-IT"/>
          </a:p>
        </p:txBody>
      </p:sp>
      <p:pic>
        <p:nvPicPr>
          <p:cNvPr id="4" name="Immagine 3">
            <a:extLst>
              <a:ext uri="{FF2B5EF4-FFF2-40B4-BE49-F238E27FC236}">
                <a16:creationId xmlns="" xmlns:a16="http://schemas.microsoft.com/office/drawing/2014/main" id="{D65171E5-78F3-4D42-988B-F45AE24A81CA}"/>
              </a:ext>
            </a:extLst>
          </p:cNvPr>
          <p:cNvPicPr>
            <a:picLocks noChangeAspect="1"/>
          </p:cNvPicPr>
          <p:nvPr/>
        </p:nvPicPr>
        <p:blipFill>
          <a:blip r:embed="rId2" cstate="print"/>
          <a:stretch>
            <a:fillRect/>
          </a:stretch>
        </p:blipFill>
        <p:spPr>
          <a:xfrm>
            <a:off x="0" y="0"/>
            <a:ext cx="12192000" cy="6858000"/>
          </a:xfrm>
          <a:prstGeom prst="rect">
            <a:avLst/>
          </a:prstGeom>
        </p:spPr>
      </p:pic>
      <p:grpSp>
        <p:nvGrpSpPr>
          <p:cNvPr id="5" name="Gruppo 4">
            <a:extLst>
              <a:ext uri="{FF2B5EF4-FFF2-40B4-BE49-F238E27FC236}">
                <a16:creationId xmlns="" xmlns:a16="http://schemas.microsoft.com/office/drawing/2014/main" id="{153E7745-7A85-4B10-991E-615FEFD10B70}"/>
              </a:ext>
            </a:extLst>
          </p:cNvPr>
          <p:cNvGrpSpPr/>
          <p:nvPr/>
        </p:nvGrpSpPr>
        <p:grpSpPr>
          <a:xfrm>
            <a:off x="3535680" y="477377"/>
            <a:ext cx="5120640" cy="590704"/>
            <a:chOff x="2063495" y="1523283"/>
            <a:chExt cx="8119872" cy="751137"/>
          </a:xfrm>
        </p:grpSpPr>
        <p:sp>
          <p:nvSpPr>
            <p:cNvPr id="6" name="Rettangolo arrotondato 29">
              <a:extLst>
                <a:ext uri="{FF2B5EF4-FFF2-40B4-BE49-F238E27FC236}">
                  <a16:creationId xmlns="" xmlns:a16="http://schemas.microsoft.com/office/drawing/2014/main" id="{C6585DFA-D00D-4C25-BEA3-A87B8594B9DC}"/>
                </a:ext>
              </a:extLst>
            </p:cNvPr>
            <p:cNvSpPr/>
            <p:nvPr/>
          </p:nvSpPr>
          <p:spPr>
            <a:xfrm>
              <a:off x="2118359" y="1570332"/>
              <a:ext cx="8065008" cy="704088"/>
            </a:xfrm>
            <a:prstGeom prst="roundRect">
              <a:avLst>
                <a:gd name="adj" fmla="val 50000"/>
              </a:avLst>
            </a:prstGeom>
            <a:solidFill>
              <a:srgbClr val="EDB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arrotondato 30">
              <a:extLst>
                <a:ext uri="{FF2B5EF4-FFF2-40B4-BE49-F238E27FC236}">
                  <a16:creationId xmlns="" xmlns:a16="http://schemas.microsoft.com/office/drawing/2014/main" id="{C639405D-32E5-4F99-8163-DC72455FEB01}"/>
                </a:ext>
              </a:extLst>
            </p:cNvPr>
            <p:cNvSpPr/>
            <p:nvPr/>
          </p:nvSpPr>
          <p:spPr>
            <a:xfrm>
              <a:off x="2063495" y="1523283"/>
              <a:ext cx="8065008" cy="704088"/>
            </a:xfrm>
            <a:prstGeom prst="roundRect">
              <a:avLst>
                <a:gd name="adj" fmla="val 50000"/>
              </a:avLst>
            </a:prstGeom>
            <a:solidFill>
              <a:srgbClr val="F7C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8" name="Rettangolo 7">
            <a:extLst>
              <a:ext uri="{FF2B5EF4-FFF2-40B4-BE49-F238E27FC236}">
                <a16:creationId xmlns="" xmlns:a16="http://schemas.microsoft.com/office/drawing/2014/main" id="{E6C0400C-8075-454E-B347-77B66118CA9D}"/>
              </a:ext>
            </a:extLst>
          </p:cNvPr>
          <p:cNvSpPr/>
          <p:nvPr/>
        </p:nvSpPr>
        <p:spPr>
          <a:xfrm>
            <a:off x="1677795" y="1692466"/>
            <a:ext cx="9042654" cy="923330"/>
          </a:xfrm>
          <a:prstGeom prst="rect">
            <a:avLst/>
          </a:prstGeom>
        </p:spPr>
        <p:txBody>
          <a:bodyPr wrap="square">
            <a:spAutoFit/>
          </a:bodyPr>
          <a:lstStyle/>
          <a:p>
            <a:r>
              <a:rPr lang="it-IT" b="1" dirty="0">
                <a:solidFill>
                  <a:schemeClr val="bg1"/>
                </a:solidFill>
                <a:latin typeface="Open Sans" panose="020B0606030504020204" pitchFamily="34" charset="0"/>
                <a:ea typeface="Open Sans" panose="020B0606030504020204" pitchFamily="34" charset="0"/>
                <a:cs typeface="Open Sans" panose="020B0606030504020204" pitchFamily="34" charset="0"/>
              </a:rPr>
              <a:t>POLIZZA COLLETTIVA AD ADESIONE:</a:t>
            </a:r>
          </a:p>
          <a:p>
            <a:r>
              <a:rPr lang="it-IT" dirty="0">
                <a:solidFill>
                  <a:schemeClr val="bg1"/>
                </a:solidFill>
                <a:latin typeface="Open Sans" panose="020B0606030504020204" pitchFamily="34" charset="0"/>
                <a:ea typeface="Open Sans" panose="020B0606030504020204" pitchFamily="34" charset="0"/>
                <a:cs typeface="Open Sans" panose="020B0606030504020204" pitchFamily="34" charset="0"/>
              </a:rPr>
              <a:t>Il Sindacato ha sottoscritto la convenzione in nome e per conto dei propri iscritti,</a:t>
            </a:r>
          </a:p>
          <a:p>
            <a:r>
              <a:rPr lang="it-IT" dirty="0">
                <a:solidFill>
                  <a:schemeClr val="bg1"/>
                </a:solidFill>
                <a:latin typeface="Open Sans" panose="020B0606030504020204" pitchFamily="34" charset="0"/>
                <a:ea typeface="Open Sans" panose="020B0606030504020204" pitchFamily="34" charset="0"/>
                <a:cs typeface="Open Sans" panose="020B0606030504020204" pitchFamily="34" charset="0"/>
              </a:rPr>
              <a:t>i quali acquisteranno singolarmente la propria copertura. </a:t>
            </a:r>
          </a:p>
        </p:txBody>
      </p:sp>
      <p:sp>
        <p:nvSpPr>
          <p:cNvPr id="9" name="Rettangolo 8">
            <a:extLst>
              <a:ext uri="{FF2B5EF4-FFF2-40B4-BE49-F238E27FC236}">
                <a16:creationId xmlns="" xmlns:a16="http://schemas.microsoft.com/office/drawing/2014/main" id="{825A84AB-9F1B-46D5-9237-3A4593D66034}"/>
              </a:ext>
            </a:extLst>
          </p:cNvPr>
          <p:cNvSpPr/>
          <p:nvPr/>
        </p:nvSpPr>
        <p:spPr>
          <a:xfrm>
            <a:off x="1701546" y="4666780"/>
            <a:ext cx="9042654" cy="923330"/>
          </a:xfrm>
          <a:prstGeom prst="rect">
            <a:avLst/>
          </a:prstGeom>
        </p:spPr>
        <p:txBody>
          <a:bodyPr wrap="square">
            <a:spAutoFit/>
          </a:bodyPr>
          <a:lstStyle/>
          <a:p>
            <a:r>
              <a:rPr lang="it-IT" dirty="0">
                <a:solidFill>
                  <a:schemeClr val="bg1"/>
                </a:solidFill>
                <a:latin typeface="Open Sans" panose="020B0606030504020204" pitchFamily="34" charset="0"/>
                <a:ea typeface="Open Sans" panose="020B0606030504020204" pitchFamily="34" charset="0"/>
                <a:cs typeface="Open Sans" panose="020B0606030504020204" pitchFamily="34" charset="0"/>
              </a:rPr>
              <a:t>Gli iscritti al Sindacato Gilda possono stipulare la polizza in pochi minuti, usufruendo in caso di necessità del </a:t>
            </a:r>
            <a:r>
              <a:rPr lang="it-IT"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supporto del Broker Ernesto Solari Assicurazioni</a:t>
            </a:r>
            <a:r>
              <a:rPr lang="it-IT" dirty="0">
                <a:solidFill>
                  <a:schemeClr val="bg1"/>
                </a:solidFill>
                <a:latin typeface="Open Sans" panose="020B0606030504020204" pitchFamily="34" charset="0"/>
                <a:ea typeface="Open Sans" panose="020B0606030504020204" pitchFamily="34" charset="0"/>
                <a:cs typeface="Open Sans" panose="020B0606030504020204" pitchFamily="34" charset="0"/>
              </a:rPr>
              <a:t>, il quale fornirà assistenza per eventuali quesiti.</a:t>
            </a:r>
          </a:p>
        </p:txBody>
      </p:sp>
      <p:sp>
        <p:nvSpPr>
          <p:cNvPr id="10" name="Rettangolo 9">
            <a:extLst>
              <a:ext uri="{FF2B5EF4-FFF2-40B4-BE49-F238E27FC236}">
                <a16:creationId xmlns="" xmlns:a16="http://schemas.microsoft.com/office/drawing/2014/main" id="{A0AF9513-3A75-4952-BE5A-FD5F713B745B}"/>
              </a:ext>
            </a:extLst>
          </p:cNvPr>
          <p:cNvSpPr/>
          <p:nvPr/>
        </p:nvSpPr>
        <p:spPr>
          <a:xfrm>
            <a:off x="1642170" y="2739610"/>
            <a:ext cx="9042654" cy="1126462"/>
          </a:xfrm>
          <a:prstGeom prst="rect">
            <a:avLst/>
          </a:prstGeom>
        </p:spPr>
        <p:txBody>
          <a:bodyPr wrap="square">
            <a:spAutoFit/>
          </a:bodyPr>
          <a:lstStyle/>
          <a:p>
            <a:pPr>
              <a:lnSpc>
                <a:spcPct val="150000"/>
              </a:lnSpc>
            </a:pPr>
            <a:r>
              <a:rPr lang="it-IT" dirty="0">
                <a:solidFill>
                  <a:schemeClr val="bg1"/>
                </a:solidFill>
                <a:latin typeface="Open Sans" panose="020B0606030504020204" pitchFamily="34" charset="0"/>
                <a:ea typeface="Open Sans" panose="020B0606030504020204" pitchFamily="34" charset="0"/>
                <a:cs typeface="Open Sans" panose="020B0606030504020204" pitchFamily="34" charset="0"/>
              </a:rPr>
              <a:t>La raccolta delle singole adesioni avviene tramite il portale:</a:t>
            </a:r>
          </a:p>
          <a:p>
            <a:pPr algn="ctr">
              <a:lnSpc>
                <a:spcPct val="150000"/>
              </a:lnSpc>
            </a:pPr>
            <a:r>
              <a:rPr lang="it-IT" sz="3000" b="1" i="1" spc="19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www.gildatitutela.it</a:t>
            </a:r>
            <a:endParaRPr lang="it-IT" sz="3000" b="1" i="1" spc="19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itolo 1">
            <a:extLst>
              <a:ext uri="{FF2B5EF4-FFF2-40B4-BE49-F238E27FC236}">
                <a16:creationId xmlns="" xmlns:a16="http://schemas.microsoft.com/office/drawing/2014/main" id="{EDFF9BF1-A96B-463E-B024-1FF4EEB2DA11}"/>
              </a:ext>
            </a:extLst>
          </p:cNvPr>
          <p:cNvSpPr txBox="1">
            <a:spLocks/>
          </p:cNvSpPr>
          <p:nvPr/>
        </p:nvSpPr>
        <p:spPr>
          <a:xfrm>
            <a:off x="2016462" y="529091"/>
            <a:ext cx="8193674" cy="47732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25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IL MODELLO DI VENDITA</a:t>
            </a:r>
            <a:endParaRPr lang="it-IT" sz="25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13" name="Immagine 12">
            <a:extLst>
              <a:ext uri="{FF2B5EF4-FFF2-40B4-BE49-F238E27FC236}">
                <a16:creationId xmlns="" xmlns:a16="http://schemas.microsoft.com/office/drawing/2014/main" id="{5D2BD909-39BC-40B0-89C8-87856DD45D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35" y="6311900"/>
            <a:ext cx="869353" cy="435266"/>
          </a:xfrm>
          <a:prstGeom prst="rect">
            <a:avLst/>
          </a:prstGeom>
        </p:spPr>
      </p:pic>
      <p:pic>
        <p:nvPicPr>
          <p:cNvPr id="14" name="Immagine 13">
            <a:extLst>
              <a:ext uri="{FF2B5EF4-FFF2-40B4-BE49-F238E27FC236}">
                <a16:creationId xmlns="" xmlns:a16="http://schemas.microsoft.com/office/drawing/2014/main" id="{B0096657-6620-4F3D-BD97-C0950B7D7991}"/>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11414548" y="6176963"/>
            <a:ext cx="678617" cy="584415"/>
          </a:xfrm>
          <a:prstGeom prst="rect">
            <a:avLst/>
          </a:prstGeom>
        </p:spPr>
      </p:pic>
      <p:pic>
        <p:nvPicPr>
          <p:cNvPr id="15" name="Immagine 14">
            <a:hlinkClick r:id="rId6"/>
            <a:extLst>
              <a:ext uri="{FF2B5EF4-FFF2-40B4-BE49-F238E27FC236}">
                <a16:creationId xmlns="" xmlns:a16="http://schemas.microsoft.com/office/drawing/2014/main" id="{097B45E6-393F-458F-890E-A5D0683A9039}"/>
              </a:ext>
            </a:extLst>
          </p:cNvPr>
          <p:cNvPicPr>
            <a:picLocks noChangeAspect="1"/>
          </p:cNvPicPr>
          <p:nvPr/>
        </p:nvPicPr>
        <p:blipFill>
          <a:blip r:embed="rId7" cstate="print"/>
          <a:stretch>
            <a:fillRect/>
          </a:stretch>
        </p:blipFill>
        <p:spPr>
          <a:xfrm>
            <a:off x="5021857" y="5848724"/>
            <a:ext cx="2394944" cy="586517"/>
          </a:xfrm>
          <a:prstGeom prst="rect">
            <a:avLst/>
          </a:prstGeom>
        </p:spPr>
      </p:pic>
    </p:spTree>
    <p:extLst>
      <p:ext uri="{BB962C8B-B14F-4D97-AF65-F5344CB8AC3E}">
        <p14:creationId xmlns:p14="http://schemas.microsoft.com/office/powerpoint/2010/main" val="317839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8BD5263A-26FB-483E-9F34-24A81EE975D3}"/>
              </a:ext>
            </a:extLst>
          </p:cNvPr>
          <p:cNvSpPr>
            <a:spLocks noGrp="1"/>
          </p:cNvSpPr>
          <p:nvPr>
            <p:ph type="title"/>
          </p:nvPr>
        </p:nvSpPr>
        <p:spPr/>
        <p:txBody>
          <a:bodyPr/>
          <a:lstStyle/>
          <a:p>
            <a:endParaRPr lang="it-IT"/>
          </a:p>
        </p:txBody>
      </p:sp>
      <p:sp>
        <p:nvSpPr>
          <p:cNvPr id="3" name="Segnaposto contenuto 2">
            <a:extLst>
              <a:ext uri="{FF2B5EF4-FFF2-40B4-BE49-F238E27FC236}">
                <a16:creationId xmlns="" xmlns:a16="http://schemas.microsoft.com/office/drawing/2014/main" id="{12A83F2A-32C7-4133-8DDF-C3F966E053F3}"/>
              </a:ext>
            </a:extLst>
          </p:cNvPr>
          <p:cNvSpPr>
            <a:spLocks noGrp="1"/>
          </p:cNvSpPr>
          <p:nvPr>
            <p:ph idx="1"/>
          </p:nvPr>
        </p:nvSpPr>
        <p:spPr/>
        <p:txBody>
          <a:bodyPr/>
          <a:lstStyle/>
          <a:p>
            <a:endParaRPr lang="it-IT"/>
          </a:p>
        </p:txBody>
      </p:sp>
      <p:pic>
        <p:nvPicPr>
          <p:cNvPr id="4" name="Immagine 3">
            <a:extLst>
              <a:ext uri="{FF2B5EF4-FFF2-40B4-BE49-F238E27FC236}">
                <a16:creationId xmlns="" xmlns:a16="http://schemas.microsoft.com/office/drawing/2014/main" id="{D65171E5-78F3-4D42-988B-F45AE24A81CA}"/>
              </a:ext>
            </a:extLst>
          </p:cNvPr>
          <p:cNvPicPr>
            <a:picLocks noChangeAspect="1"/>
          </p:cNvPicPr>
          <p:nvPr/>
        </p:nvPicPr>
        <p:blipFill>
          <a:blip r:embed="rId2" cstate="print"/>
          <a:stretch>
            <a:fillRect/>
          </a:stretch>
        </p:blipFill>
        <p:spPr>
          <a:xfrm>
            <a:off x="0" y="0"/>
            <a:ext cx="12192000" cy="6858000"/>
          </a:xfrm>
          <a:prstGeom prst="rect">
            <a:avLst/>
          </a:prstGeom>
        </p:spPr>
      </p:pic>
      <p:pic>
        <p:nvPicPr>
          <p:cNvPr id="13" name="Immagine 12">
            <a:extLst>
              <a:ext uri="{FF2B5EF4-FFF2-40B4-BE49-F238E27FC236}">
                <a16:creationId xmlns="" xmlns:a16="http://schemas.microsoft.com/office/drawing/2014/main" id="{5D2BD909-39BC-40B0-89C8-87856DD45D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35" y="6311900"/>
            <a:ext cx="869353" cy="435266"/>
          </a:xfrm>
          <a:prstGeom prst="rect">
            <a:avLst/>
          </a:prstGeom>
        </p:spPr>
      </p:pic>
      <p:pic>
        <p:nvPicPr>
          <p:cNvPr id="14" name="Immagine 13">
            <a:extLst>
              <a:ext uri="{FF2B5EF4-FFF2-40B4-BE49-F238E27FC236}">
                <a16:creationId xmlns="" xmlns:a16="http://schemas.microsoft.com/office/drawing/2014/main" id="{B0096657-6620-4F3D-BD97-C0950B7D7991}"/>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11414548" y="6176963"/>
            <a:ext cx="678617" cy="584415"/>
          </a:xfrm>
          <a:prstGeom prst="rect">
            <a:avLst/>
          </a:prstGeom>
        </p:spPr>
      </p:pic>
      <p:sp>
        <p:nvSpPr>
          <p:cNvPr id="16" name="CasellaDiTesto 15">
            <a:extLst>
              <a:ext uri="{FF2B5EF4-FFF2-40B4-BE49-F238E27FC236}">
                <a16:creationId xmlns="" xmlns:a16="http://schemas.microsoft.com/office/drawing/2014/main" id="{6700DD9E-1B9D-4AB0-BC94-4E196A9A0422}"/>
              </a:ext>
            </a:extLst>
          </p:cNvPr>
          <p:cNvSpPr txBox="1"/>
          <p:nvPr/>
        </p:nvSpPr>
        <p:spPr>
          <a:xfrm>
            <a:off x="6301777" y="1642519"/>
            <a:ext cx="5289453" cy="307777"/>
          </a:xfrm>
          <a:prstGeom prst="rect">
            <a:avLst/>
          </a:prstGeom>
          <a:noFill/>
        </p:spPr>
        <p:txBody>
          <a:bodyPr wrap="square" rtlCol="0">
            <a:spAutoFit/>
          </a:bodyPr>
          <a:lstStyle/>
          <a:p>
            <a:r>
              <a:rPr lang="it-IT" sz="1400" dirty="0">
                <a:solidFill>
                  <a:schemeClr val="bg1"/>
                </a:solidFill>
              </a:rPr>
              <a:t>QUALI COPERTURE POSSONO OPERARE PER IL CASO </a:t>
            </a:r>
            <a:r>
              <a:rPr lang="it-IT" sz="1400" dirty="0" err="1">
                <a:solidFill>
                  <a:schemeClr val="bg1"/>
                </a:solidFill>
              </a:rPr>
              <a:t>DI</a:t>
            </a:r>
            <a:r>
              <a:rPr lang="it-IT" sz="1400" dirty="0">
                <a:solidFill>
                  <a:schemeClr val="bg1"/>
                </a:solidFill>
              </a:rPr>
              <a:t> SPECIE?</a:t>
            </a:r>
          </a:p>
        </p:txBody>
      </p:sp>
      <p:sp>
        <p:nvSpPr>
          <p:cNvPr id="17" name="CasellaDiTesto 16">
            <a:extLst>
              <a:ext uri="{FF2B5EF4-FFF2-40B4-BE49-F238E27FC236}">
                <a16:creationId xmlns="" xmlns:a16="http://schemas.microsoft.com/office/drawing/2014/main" id="{BB34D80E-BB9C-4C99-B89F-C976C5F73DCF}"/>
              </a:ext>
            </a:extLst>
          </p:cNvPr>
          <p:cNvSpPr txBox="1"/>
          <p:nvPr/>
        </p:nvSpPr>
        <p:spPr>
          <a:xfrm>
            <a:off x="6218650" y="3097131"/>
            <a:ext cx="5289453" cy="892552"/>
          </a:xfrm>
          <a:prstGeom prst="rect">
            <a:avLst/>
          </a:prstGeom>
          <a:noFill/>
        </p:spPr>
        <p:txBody>
          <a:bodyPr wrap="square" rtlCol="0">
            <a:spAutoFit/>
          </a:bodyPr>
          <a:lstStyle/>
          <a:p>
            <a:pPr>
              <a:spcBef>
                <a:spcPts val="600"/>
              </a:spcBef>
              <a:spcAft>
                <a:spcPts val="600"/>
              </a:spcAft>
            </a:pPr>
            <a:r>
              <a:rPr lang="it-IT" sz="1400" b="1" dirty="0">
                <a:solidFill>
                  <a:schemeClr val="bg1"/>
                </a:solidFill>
              </a:rPr>
              <a:t>Copertura delle spese legali e peritali per promuovere un’azione volta ad ottenere il risarcimento dei danni subiti;</a:t>
            </a:r>
          </a:p>
          <a:p>
            <a:pPr>
              <a:spcBef>
                <a:spcPts val="600"/>
              </a:spcBef>
              <a:spcAft>
                <a:spcPts val="600"/>
              </a:spcAft>
            </a:pPr>
            <a:r>
              <a:rPr lang="it-IT" sz="1400" b="1" dirty="0">
                <a:solidFill>
                  <a:schemeClr val="bg1"/>
                </a:solidFill>
              </a:rPr>
              <a:t>Assistenza morale e psicologica.</a:t>
            </a:r>
          </a:p>
        </p:txBody>
      </p:sp>
      <p:pic>
        <p:nvPicPr>
          <p:cNvPr id="18" name="Immagine 17">
            <a:extLst>
              <a:ext uri="{FF2B5EF4-FFF2-40B4-BE49-F238E27FC236}">
                <a16:creationId xmlns="" xmlns:a16="http://schemas.microsoft.com/office/drawing/2014/main" id="{23BD41A1-46AA-490D-955D-082D4888EC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3371" y="969835"/>
            <a:ext cx="5821794" cy="934696"/>
          </a:xfrm>
          <a:prstGeom prst="rect">
            <a:avLst/>
          </a:prstGeom>
        </p:spPr>
      </p:pic>
      <p:pic>
        <p:nvPicPr>
          <p:cNvPr id="19" name="Segnaposto contenuto 5">
            <a:extLst>
              <a:ext uri="{FF2B5EF4-FFF2-40B4-BE49-F238E27FC236}">
                <a16:creationId xmlns="" xmlns:a16="http://schemas.microsoft.com/office/drawing/2014/main" id="{3D9D2CDE-42AC-46D5-B226-30908E08E5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1174" y="1997104"/>
            <a:ext cx="5803990" cy="4179859"/>
          </a:xfrm>
          <a:prstGeom prst="rect">
            <a:avLst/>
          </a:prstGeom>
        </p:spPr>
      </p:pic>
      <p:grpSp>
        <p:nvGrpSpPr>
          <p:cNvPr id="20" name="Gruppo 19">
            <a:extLst>
              <a:ext uri="{FF2B5EF4-FFF2-40B4-BE49-F238E27FC236}">
                <a16:creationId xmlns="" xmlns:a16="http://schemas.microsoft.com/office/drawing/2014/main" id="{1E2D9DD0-2FF3-4E90-A33F-822B559932D5}"/>
              </a:ext>
            </a:extLst>
          </p:cNvPr>
          <p:cNvGrpSpPr/>
          <p:nvPr/>
        </p:nvGrpSpPr>
        <p:grpSpPr>
          <a:xfrm>
            <a:off x="3737961" y="259895"/>
            <a:ext cx="5578895" cy="590704"/>
            <a:chOff x="2063495" y="1523283"/>
            <a:chExt cx="8119872" cy="751137"/>
          </a:xfrm>
        </p:grpSpPr>
        <p:sp>
          <p:nvSpPr>
            <p:cNvPr id="21" name="Rettangolo arrotondato 29">
              <a:extLst>
                <a:ext uri="{FF2B5EF4-FFF2-40B4-BE49-F238E27FC236}">
                  <a16:creationId xmlns="" xmlns:a16="http://schemas.microsoft.com/office/drawing/2014/main" id="{A2455A17-1523-4D0A-95EB-A963DE842DDD}"/>
                </a:ext>
              </a:extLst>
            </p:cNvPr>
            <p:cNvSpPr/>
            <p:nvPr/>
          </p:nvSpPr>
          <p:spPr>
            <a:xfrm>
              <a:off x="2118359" y="1570332"/>
              <a:ext cx="8065008" cy="704088"/>
            </a:xfrm>
            <a:prstGeom prst="roundRect">
              <a:avLst>
                <a:gd name="adj" fmla="val 50000"/>
              </a:avLst>
            </a:prstGeom>
            <a:solidFill>
              <a:srgbClr val="EDB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arrotondato 30">
              <a:extLst>
                <a:ext uri="{FF2B5EF4-FFF2-40B4-BE49-F238E27FC236}">
                  <a16:creationId xmlns="" xmlns:a16="http://schemas.microsoft.com/office/drawing/2014/main" id="{587D9761-FA04-4C12-BF76-46E2A8EF6D60}"/>
                </a:ext>
              </a:extLst>
            </p:cNvPr>
            <p:cNvSpPr/>
            <p:nvPr/>
          </p:nvSpPr>
          <p:spPr>
            <a:xfrm>
              <a:off x="2063495" y="1523283"/>
              <a:ext cx="8065008" cy="704088"/>
            </a:xfrm>
            <a:prstGeom prst="roundRect">
              <a:avLst>
                <a:gd name="adj" fmla="val 50000"/>
              </a:avLst>
            </a:prstGeom>
            <a:solidFill>
              <a:srgbClr val="F7C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3" name="Rettangolo 22">
            <a:extLst>
              <a:ext uri="{FF2B5EF4-FFF2-40B4-BE49-F238E27FC236}">
                <a16:creationId xmlns="" xmlns:a16="http://schemas.microsoft.com/office/drawing/2014/main" id="{DC10D0A9-061C-4F38-B512-5A0E255A3E3A}"/>
              </a:ext>
            </a:extLst>
          </p:cNvPr>
          <p:cNvSpPr/>
          <p:nvPr/>
        </p:nvSpPr>
        <p:spPr>
          <a:xfrm>
            <a:off x="4636927" y="268923"/>
            <a:ext cx="5293314" cy="477054"/>
          </a:xfrm>
          <a:prstGeom prst="rect">
            <a:avLst/>
          </a:prstGeom>
        </p:spPr>
        <p:txBody>
          <a:bodyPr wrap="square">
            <a:spAutoFit/>
          </a:bodyPr>
          <a:lstStyle/>
          <a:p>
            <a:r>
              <a:rPr lang="it-IT" sz="2500" b="1" dirty="0">
                <a:solidFill>
                  <a:schemeClr val="bg1"/>
                </a:solidFill>
                <a:latin typeface="Open Sans Extrabold" panose="020B0606030504020204" pitchFamily="34" charset="0"/>
              </a:rPr>
              <a:t>Articoli sulle aggressioni</a:t>
            </a:r>
          </a:p>
        </p:txBody>
      </p:sp>
      <p:pic>
        <p:nvPicPr>
          <p:cNvPr id="15" name="Immagine 14">
            <a:extLst>
              <a:ext uri="{FF2B5EF4-FFF2-40B4-BE49-F238E27FC236}">
                <a16:creationId xmlns="" xmlns:a16="http://schemas.microsoft.com/office/drawing/2014/main" id="{51FCFE88-A909-4F47-8F56-C4FFBEDD4676}"/>
              </a:ext>
            </a:extLst>
          </p:cNvPr>
          <p:cNvPicPr>
            <a:picLocks noChangeAspect="1"/>
          </p:cNvPicPr>
          <p:nvPr/>
        </p:nvPicPr>
        <p:blipFill>
          <a:blip r:embed="rId8" cstate="print"/>
          <a:stretch>
            <a:fillRect/>
          </a:stretch>
        </p:blipFill>
        <p:spPr>
          <a:xfrm>
            <a:off x="8297246" y="2137557"/>
            <a:ext cx="709180" cy="652325"/>
          </a:xfrm>
          <a:prstGeom prst="rect">
            <a:avLst/>
          </a:prstGeom>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val="282221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par>
                                <p:cTn id="17" presetID="53" presetClass="entr" presetSubtype="16"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8BD5263A-26FB-483E-9F34-24A81EE975D3}"/>
              </a:ext>
            </a:extLst>
          </p:cNvPr>
          <p:cNvSpPr>
            <a:spLocks noGrp="1"/>
          </p:cNvSpPr>
          <p:nvPr>
            <p:ph type="title"/>
          </p:nvPr>
        </p:nvSpPr>
        <p:spPr/>
        <p:txBody>
          <a:bodyPr/>
          <a:lstStyle/>
          <a:p>
            <a:endParaRPr lang="it-IT"/>
          </a:p>
        </p:txBody>
      </p:sp>
      <p:sp>
        <p:nvSpPr>
          <p:cNvPr id="3" name="Segnaposto contenuto 2">
            <a:extLst>
              <a:ext uri="{FF2B5EF4-FFF2-40B4-BE49-F238E27FC236}">
                <a16:creationId xmlns="" xmlns:a16="http://schemas.microsoft.com/office/drawing/2014/main" id="{12A83F2A-32C7-4133-8DDF-C3F966E053F3}"/>
              </a:ext>
            </a:extLst>
          </p:cNvPr>
          <p:cNvSpPr>
            <a:spLocks noGrp="1"/>
          </p:cNvSpPr>
          <p:nvPr>
            <p:ph idx="1"/>
          </p:nvPr>
        </p:nvSpPr>
        <p:spPr/>
        <p:txBody>
          <a:bodyPr/>
          <a:lstStyle/>
          <a:p>
            <a:endParaRPr lang="it-IT"/>
          </a:p>
        </p:txBody>
      </p:sp>
      <p:pic>
        <p:nvPicPr>
          <p:cNvPr id="4" name="Immagine 3">
            <a:extLst>
              <a:ext uri="{FF2B5EF4-FFF2-40B4-BE49-F238E27FC236}">
                <a16:creationId xmlns="" xmlns:a16="http://schemas.microsoft.com/office/drawing/2014/main" id="{D65171E5-78F3-4D42-988B-F45AE24A81CA}"/>
              </a:ext>
            </a:extLst>
          </p:cNvPr>
          <p:cNvPicPr>
            <a:picLocks noChangeAspect="1"/>
          </p:cNvPicPr>
          <p:nvPr/>
        </p:nvPicPr>
        <p:blipFill>
          <a:blip r:embed="rId2" cstate="print"/>
          <a:stretch>
            <a:fillRect/>
          </a:stretch>
        </p:blipFill>
        <p:spPr>
          <a:xfrm>
            <a:off x="0" y="0"/>
            <a:ext cx="12192000" cy="6858000"/>
          </a:xfrm>
          <a:prstGeom prst="rect">
            <a:avLst/>
          </a:prstGeom>
        </p:spPr>
      </p:pic>
      <p:pic>
        <p:nvPicPr>
          <p:cNvPr id="13" name="Immagine 12">
            <a:extLst>
              <a:ext uri="{FF2B5EF4-FFF2-40B4-BE49-F238E27FC236}">
                <a16:creationId xmlns="" xmlns:a16="http://schemas.microsoft.com/office/drawing/2014/main" id="{5D2BD909-39BC-40B0-89C8-87856DD45D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35" y="6311900"/>
            <a:ext cx="869353" cy="435266"/>
          </a:xfrm>
          <a:prstGeom prst="rect">
            <a:avLst/>
          </a:prstGeom>
        </p:spPr>
      </p:pic>
      <p:pic>
        <p:nvPicPr>
          <p:cNvPr id="14" name="Immagine 13">
            <a:extLst>
              <a:ext uri="{FF2B5EF4-FFF2-40B4-BE49-F238E27FC236}">
                <a16:creationId xmlns="" xmlns:a16="http://schemas.microsoft.com/office/drawing/2014/main" id="{B0096657-6620-4F3D-BD97-C0950B7D7991}"/>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11414548" y="6176963"/>
            <a:ext cx="678617" cy="584415"/>
          </a:xfrm>
          <a:prstGeom prst="rect">
            <a:avLst/>
          </a:prstGeom>
        </p:spPr>
      </p:pic>
      <p:grpSp>
        <p:nvGrpSpPr>
          <p:cNvPr id="20" name="Gruppo 19">
            <a:extLst>
              <a:ext uri="{FF2B5EF4-FFF2-40B4-BE49-F238E27FC236}">
                <a16:creationId xmlns="" xmlns:a16="http://schemas.microsoft.com/office/drawing/2014/main" id="{1E2D9DD0-2FF3-4E90-A33F-822B559932D5}"/>
              </a:ext>
            </a:extLst>
          </p:cNvPr>
          <p:cNvGrpSpPr/>
          <p:nvPr/>
        </p:nvGrpSpPr>
        <p:grpSpPr>
          <a:xfrm>
            <a:off x="3737961" y="259895"/>
            <a:ext cx="5578895" cy="590704"/>
            <a:chOff x="2063495" y="1523283"/>
            <a:chExt cx="8119872" cy="751137"/>
          </a:xfrm>
        </p:grpSpPr>
        <p:sp>
          <p:nvSpPr>
            <p:cNvPr id="21" name="Rettangolo arrotondato 29">
              <a:extLst>
                <a:ext uri="{FF2B5EF4-FFF2-40B4-BE49-F238E27FC236}">
                  <a16:creationId xmlns="" xmlns:a16="http://schemas.microsoft.com/office/drawing/2014/main" id="{A2455A17-1523-4D0A-95EB-A963DE842DDD}"/>
                </a:ext>
              </a:extLst>
            </p:cNvPr>
            <p:cNvSpPr/>
            <p:nvPr/>
          </p:nvSpPr>
          <p:spPr>
            <a:xfrm>
              <a:off x="2118359" y="1570332"/>
              <a:ext cx="8065008" cy="704088"/>
            </a:xfrm>
            <a:prstGeom prst="roundRect">
              <a:avLst>
                <a:gd name="adj" fmla="val 50000"/>
              </a:avLst>
            </a:prstGeom>
            <a:solidFill>
              <a:srgbClr val="EDB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arrotondato 30">
              <a:extLst>
                <a:ext uri="{FF2B5EF4-FFF2-40B4-BE49-F238E27FC236}">
                  <a16:creationId xmlns="" xmlns:a16="http://schemas.microsoft.com/office/drawing/2014/main" id="{587D9761-FA04-4C12-BF76-46E2A8EF6D60}"/>
                </a:ext>
              </a:extLst>
            </p:cNvPr>
            <p:cNvSpPr/>
            <p:nvPr/>
          </p:nvSpPr>
          <p:spPr>
            <a:xfrm>
              <a:off x="2063495" y="1523283"/>
              <a:ext cx="8065008" cy="704088"/>
            </a:xfrm>
            <a:prstGeom prst="roundRect">
              <a:avLst>
                <a:gd name="adj" fmla="val 50000"/>
              </a:avLst>
            </a:prstGeom>
            <a:solidFill>
              <a:srgbClr val="F7C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3" name="Rettangolo 22">
            <a:extLst>
              <a:ext uri="{FF2B5EF4-FFF2-40B4-BE49-F238E27FC236}">
                <a16:creationId xmlns="" xmlns:a16="http://schemas.microsoft.com/office/drawing/2014/main" id="{DC10D0A9-061C-4F38-B512-5A0E255A3E3A}"/>
              </a:ext>
            </a:extLst>
          </p:cNvPr>
          <p:cNvSpPr/>
          <p:nvPr/>
        </p:nvSpPr>
        <p:spPr>
          <a:xfrm>
            <a:off x="4636927" y="268923"/>
            <a:ext cx="5293314" cy="477054"/>
          </a:xfrm>
          <a:prstGeom prst="rect">
            <a:avLst/>
          </a:prstGeom>
        </p:spPr>
        <p:txBody>
          <a:bodyPr wrap="square">
            <a:spAutoFit/>
          </a:bodyPr>
          <a:lstStyle/>
          <a:p>
            <a:r>
              <a:rPr lang="it-IT" sz="2500" b="1" dirty="0">
                <a:solidFill>
                  <a:schemeClr val="bg1"/>
                </a:solidFill>
                <a:latin typeface="Open Sans Extrabold" panose="020B0606030504020204" pitchFamily="34" charset="0"/>
              </a:rPr>
              <a:t>Casi reali di aggressioni</a:t>
            </a:r>
          </a:p>
        </p:txBody>
      </p:sp>
      <p:pic>
        <p:nvPicPr>
          <p:cNvPr id="15" name="Segnaposto contenuto 5">
            <a:extLst>
              <a:ext uri="{FF2B5EF4-FFF2-40B4-BE49-F238E27FC236}">
                <a16:creationId xmlns="" xmlns:a16="http://schemas.microsoft.com/office/drawing/2014/main" id="{868A06B3-4664-4D28-BD03-A323BDF1FF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033" y="1054111"/>
            <a:ext cx="7148920" cy="881567"/>
          </a:xfrm>
          <a:prstGeom prst="rect">
            <a:avLst/>
          </a:prstGeom>
        </p:spPr>
      </p:pic>
      <p:sp>
        <p:nvSpPr>
          <p:cNvPr id="24" name="CasellaDiTesto 23">
            <a:extLst>
              <a:ext uri="{FF2B5EF4-FFF2-40B4-BE49-F238E27FC236}">
                <a16:creationId xmlns="" xmlns:a16="http://schemas.microsoft.com/office/drawing/2014/main" id="{16D39334-F59D-45D8-8738-AC741F5AFAF8}"/>
              </a:ext>
            </a:extLst>
          </p:cNvPr>
          <p:cNvSpPr txBox="1"/>
          <p:nvPr/>
        </p:nvSpPr>
        <p:spPr>
          <a:xfrm>
            <a:off x="273131" y="1979422"/>
            <a:ext cx="7148947" cy="424731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it-IT" sz="1000" dirty="0"/>
              <a:t>PADOVA. Sabato 20 gennaio, scuola media </a:t>
            </a:r>
            <a:r>
              <a:rPr lang="it-IT" sz="1000" dirty="0" err="1"/>
              <a:t>Todesco</a:t>
            </a:r>
            <a:r>
              <a:rPr lang="it-IT" sz="1000" dirty="0"/>
              <a:t> in via Leopardi nel quartiere di Santa Rita. Nell’aula di una classe ci sono 23 ragazzini, tra cui Anna e Lorenza, nomi di fantasia. Lorenza è un’adolescente difficile, per nulla rispettosa delle regole,ospite di una comunità e alle spalle due genitori problematici. È sempre in movimento. Anche in quell’istante viene richiamata da alcuni compagni, ma lei d’improvviso corre verso un’altra allieva di spalle, l’atterra sul banco «prendendola per i capelli, facendole sbattere la testa ripetute volte e, dopo averla spinta a terra, le sferra alcuni calci».</a:t>
            </a:r>
            <a:br>
              <a:rPr lang="it-IT" sz="1000" dirty="0"/>
            </a:br>
            <a:r>
              <a:rPr lang="it-IT" sz="1000" dirty="0"/>
              <a:t/>
            </a:r>
            <a:br>
              <a:rPr lang="it-IT" sz="1000" dirty="0"/>
            </a:br>
            <a:r>
              <a:rPr lang="it-IT" sz="1000" dirty="0"/>
              <a:t>Basta poco per descrivere la violenta scena nella querela presentata dai genitori di Anna nei confronti del professore cinquantenne che stava svolgendo la lezione in classe, della preside dell’istituto, Elisabetta </a:t>
            </a:r>
            <a:r>
              <a:rPr lang="it-IT" sz="1000" dirty="0" err="1"/>
              <a:t>Dorio</a:t>
            </a:r>
            <a:r>
              <a:rPr lang="it-IT" sz="1000" dirty="0"/>
              <a:t>, e della compagna minorenne. Una querela che ipotizza i reati di lesioni volontarie e omessa vigilanza. In due parole: bullismo da una parte, occhi chiusi dall’altra.</a:t>
            </a:r>
            <a:br>
              <a:rPr lang="it-IT" sz="1000" dirty="0"/>
            </a:br>
            <a:r>
              <a:rPr lang="it-IT" sz="1000" dirty="0"/>
              <a:t/>
            </a:r>
            <a:br>
              <a:rPr lang="it-IT" sz="1000" dirty="0"/>
            </a:br>
            <a:r>
              <a:rPr lang="it-IT" sz="1000" dirty="0"/>
              <a:t>«Mentre mia figlia veniva picchiata, il docente continuava la lezione senza intervenire e togliere fisicamente Anna dai calci di Lorenza», si legge nella denuncia trasmessa in procura dal padre della studentessa 13enne, tutelato dal penalista Massimo Munari. Alcune compagne sarebbero rimaste bloccate dalla paura, poi Anna sarebbe stata aiutata ad alzarsi da due di loro e accompagnata dai bidelli per telefonare a casa. Racconta il padre, molto arrabbiato: «Sono giunto a scuola intorno alle 13.10. Mia figlia aveva chiamato: “mamma aiuto, mi stanno facendo male...” si era lamentata con mia moglie che non riusciva a capire, pensando che la scuola fosse un luogo sicuro. Quando sono arrivato, si trovava nell’atrio con il ghiaccio sopra la testa che le faceva male, traumatizzata... Allora ho chiamato la polizia e il </a:t>
            </a:r>
            <a:r>
              <a:rPr lang="it-IT" sz="1000" dirty="0" err="1"/>
              <a:t>Suem</a:t>
            </a:r>
            <a:r>
              <a:rPr lang="it-IT" sz="1000" dirty="0"/>
              <a:t>». Nell’istituto una pattuglia e l’ambulanza, poi l’allieva è trasferita al Pronto soccorso. Il referto: trauma cranico facciale minore con prognosi di tre giorni, raddoppiati in seguito a un’ulteriore visita specialistica.</a:t>
            </a:r>
            <a:br>
              <a:rPr lang="it-IT" sz="1000" dirty="0"/>
            </a:br>
            <a:r>
              <a:rPr lang="it-IT" sz="1000" dirty="0"/>
              <a:t/>
            </a:r>
            <a:br>
              <a:rPr lang="it-IT" sz="1000" dirty="0"/>
            </a:br>
            <a:r>
              <a:rPr lang="it-IT" sz="1000" dirty="0"/>
              <a:t>«Anna ha anche botte sulle gambe e una piccola deviazione del setto nasale... Ha avuto un forte mal di testa e nausea» aggiunge il padre. «È assurdo quello che è accaduto in classe, irreale... E quando stavamo allontanandoci dall’istituto, Lorenza ha gridato a mia figlia “Ti spacco la faccia, ti ammazzo”. Solo parlando con i bambini ho scoperto una realtà che non conoscevo: la situazione di questa ragazzina era nota. Fin dal dicembre scorso quando è stata aggregata alla classe, in più occasioni ha insultato e minacciato i professori. Le famiglie dovrebbero essere informate. Invece nella scuola tutti fanno a scaricabarile». Ora Anna è tornata a scuola «ma non sta bene. Ha male alla testa, al naso e alle gambe. E ha paura».</a:t>
            </a:r>
            <a:br>
              <a:rPr lang="it-IT" sz="1000" dirty="0"/>
            </a:br>
            <a:r>
              <a:rPr lang="it-IT" sz="1000" dirty="0"/>
              <a:t/>
            </a:r>
            <a:br>
              <a:rPr lang="it-IT" sz="1000" dirty="0"/>
            </a:br>
            <a:endParaRPr lang="it-IT" sz="1000" dirty="0"/>
          </a:p>
        </p:txBody>
      </p:sp>
      <p:sp>
        <p:nvSpPr>
          <p:cNvPr id="27" name="CasellaDiTesto 26">
            <a:extLst>
              <a:ext uri="{FF2B5EF4-FFF2-40B4-BE49-F238E27FC236}">
                <a16:creationId xmlns="" xmlns:a16="http://schemas.microsoft.com/office/drawing/2014/main" id="{156499C8-D63D-4883-9CFD-07FC90D9E008}"/>
              </a:ext>
            </a:extLst>
          </p:cNvPr>
          <p:cNvSpPr txBox="1"/>
          <p:nvPr/>
        </p:nvSpPr>
        <p:spPr>
          <a:xfrm>
            <a:off x="7366360" y="2369904"/>
            <a:ext cx="5289453" cy="307777"/>
          </a:xfrm>
          <a:prstGeom prst="rect">
            <a:avLst/>
          </a:prstGeom>
          <a:noFill/>
        </p:spPr>
        <p:txBody>
          <a:bodyPr wrap="square" rtlCol="0">
            <a:spAutoFit/>
          </a:bodyPr>
          <a:lstStyle/>
          <a:p>
            <a:r>
              <a:rPr lang="it-IT" sz="1400" dirty="0">
                <a:solidFill>
                  <a:schemeClr val="bg1"/>
                </a:solidFill>
              </a:rPr>
              <a:t>QUALI COPERTURE POSSONO OPERARE PER IL CASO </a:t>
            </a:r>
            <a:r>
              <a:rPr lang="it-IT" sz="1400" dirty="0" err="1">
                <a:solidFill>
                  <a:schemeClr val="bg1"/>
                </a:solidFill>
              </a:rPr>
              <a:t>DI</a:t>
            </a:r>
            <a:r>
              <a:rPr lang="it-IT" sz="1400" dirty="0">
                <a:solidFill>
                  <a:schemeClr val="bg1"/>
                </a:solidFill>
              </a:rPr>
              <a:t> SPECIE?</a:t>
            </a:r>
          </a:p>
        </p:txBody>
      </p:sp>
      <p:sp>
        <p:nvSpPr>
          <p:cNvPr id="28" name="CasellaDiTesto 27">
            <a:extLst>
              <a:ext uri="{FF2B5EF4-FFF2-40B4-BE49-F238E27FC236}">
                <a16:creationId xmlns="" xmlns:a16="http://schemas.microsoft.com/office/drawing/2014/main" id="{5F1F5DAE-B85B-4745-987F-981DEC00C184}"/>
              </a:ext>
            </a:extLst>
          </p:cNvPr>
          <p:cNvSpPr txBox="1"/>
          <p:nvPr/>
        </p:nvSpPr>
        <p:spPr>
          <a:xfrm>
            <a:off x="8252233" y="3616393"/>
            <a:ext cx="5289453" cy="1046440"/>
          </a:xfrm>
          <a:prstGeom prst="rect">
            <a:avLst/>
          </a:prstGeom>
          <a:noFill/>
        </p:spPr>
        <p:txBody>
          <a:bodyPr wrap="square" rtlCol="0">
            <a:spAutoFit/>
          </a:bodyPr>
          <a:lstStyle/>
          <a:p>
            <a:pPr>
              <a:spcBef>
                <a:spcPts val="600"/>
              </a:spcBef>
              <a:spcAft>
                <a:spcPts val="600"/>
              </a:spcAft>
            </a:pPr>
            <a:r>
              <a:rPr lang="it-IT" sz="1400" b="1" dirty="0">
                <a:solidFill>
                  <a:schemeClr val="bg1"/>
                </a:solidFill>
              </a:rPr>
              <a:t>Copertura delle spese legali e peritali </a:t>
            </a:r>
          </a:p>
          <a:p>
            <a:pPr>
              <a:spcBef>
                <a:spcPts val="600"/>
              </a:spcBef>
              <a:spcAft>
                <a:spcPts val="600"/>
              </a:spcAft>
            </a:pPr>
            <a:r>
              <a:rPr lang="it-IT" sz="1400" b="1" dirty="0">
                <a:solidFill>
                  <a:schemeClr val="bg1"/>
                </a:solidFill>
              </a:rPr>
              <a:t> per la difesa in sede penale</a:t>
            </a:r>
          </a:p>
          <a:p>
            <a:pPr>
              <a:spcBef>
                <a:spcPts val="600"/>
              </a:spcBef>
              <a:spcAft>
                <a:spcPts val="600"/>
              </a:spcAft>
            </a:pPr>
            <a:r>
              <a:rPr lang="it-IT" sz="1400" b="1" dirty="0">
                <a:solidFill>
                  <a:schemeClr val="bg1"/>
                </a:solidFill>
              </a:rPr>
              <a:t>Assistenza morale e psicologica</a:t>
            </a:r>
          </a:p>
        </p:txBody>
      </p:sp>
      <p:pic>
        <p:nvPicPr>
          <p:cNvPr id="16" name="Immagine 15">
            <a:extLst>
              <a:ext uri="{FF2B5EF4-FFF2-40B4-BE49-F238E27FC236}">
                <a16:creationId xmlns="" xmlns:a16="http://schemas.microsoft.com/office/drawing/2014/main" id="{51FCFE88-A909-4F47-8F56-C4FFBEDD4676}"/>
              </a:ext>
            </a:extLst>
          </p:cNvPr>
          <p:cNvPicPr>
            <a:picLocks noChangeAspect="1"/>
          </p:cNvPicPr>
          <p:nvPr/>
        </p:nvPicPr>
        <p:blipFill>
          <a:blip r:embed="rId7" cstate="print"/>
          <a:stretch>
            <a:fillRect/>
          </a:stretch>
        </p:blipFill>
        <p:spPr>
          <a:xfrm>
            <a:off x="9413528" y="2802576"/>
            <a:ext cx="709180" cy="652325"/>
          </a:xfrm>
          <a:prstGeom prst="rect">
            <a:avLst/>
          </a:prstGeom>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val="139743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8BD5263A-26FB-483E-9F34-24A81EE975D3}"/>
              </a:ext>
            </a:extLst>
          </p:cNvPr>
          <p:cNvSpPr>
            <a:spLocks noGrp="1"/>
          </p:cNvSpPr>
          <p:nvPr>
            <p:ph type="title"/>
          </p:nvPr>
        </p:nvSpPr>
        <p:spPr/>
        <p:txBody>
          <a:bodyPr/>
          <a:lstStyle/>
          <a:p>
            <a:endParaRPr lang="it-IT"/>
          </a:p>
        </p:txBody>
      </p:sp>
      <p:sp>
        <p:nvSpPr>
          <p:cNvPr id="3" name="Segnaposto contenuto 2">
            <a:extLst>
              <a:ext uri="{FF2B5EF4-FFF2-40B4-BE49-F238E27FC236}">
                <a16:creationId xmlns="" xmlns:a16="http://schemas.microsoft.com/office/drawing/2014/main" id="{12A83F2A-32C7-4133-8DDF-C3F966E053F3}"/>
              </a:ext>
            </a:extLst>
          </p:cNvPr>
          <p:cNvSpPr>
            <a:spLocks noGrp="1"/>
          </p:cNvSpPr>
          <p:nvPr>
            <p:ph idx="1"/>
          </p:nvPr>
        </p:nvSpPr>
        <p:spPr/>
        <p:txBody>
          <a:bodyPr/>
          <a:lstStyle/>
          <a:p>
            <a:endParaRPr lang="it-IT"/>
          </a:p>
        </p:txBody>
      </p:sp>
      <p:pic>
        <p:nvPicPr>
          <p:cNvPr id="4" name="Immagine 3">
            <a:extLst>
              <a:ext uri="{FF2B5EF4-FFF2-40B4-BE49-F238E27FC236}">
                <a16:creationId xmlns="" xmlns:a16="http://schemas.microsoft.com/office/drawing/2014/main" id="{D65171E5-78F3-4D42-988B-F45AE24A81CA}"/>
              </a:ext>
            </a:extLst>
          </p:cNvPr>
          <p:cNvPicPr>
            <a:picLocks noChangeAspect="1"/>
          </p:cNvPicPr>
          <p:nvPr/>
        </p:nvPicPr>
        <p:blipFill>
          <a:blip r:embed="rId2" cstate="print"/>
          <a:stretch>
            <a:fillRect/>
          </a:stretch>
        </p:blipFill>
        <p:spPr>
          <a:xfrm>
            <a:off x="0" y="0"/>
            <a:ext cx="12192000" cy="6858000"/>
          </a:xfrm>
          <a:prstGeom prst="rect">
            <a:avLst/>
          </a:prstGeom>
        </p:spPr>
      </p:pic>
      <p:pic>
        <p:nvPicPr>
          <p:cNvPr id="13" name="Immagine 12">
            <a:extLst>
              <a:ext uri="{FF2B5EF4-FFF2-40B4-BE49-F238E27FC236}">
                <a16:creationId xmlns="" xmlns:a16="http://schemas.microsoft.com/office/drawing/2014/main" id="{5D2BD909-39BC-40B0-89C8-87856DD45D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35" y="6311900"/>
            <a:ext cx="869353" cy="435266"/>
          </a:xfrm>
          <a:prstGeom prst="rect">
            <a:avLst/>
          </a:prstGeom>
        </p:spPr>
      </p:pic>
      <p:pic>
        <p:nvPicPr>
          <p:cNvPr id="14" name="Immagine 13">
            <a:extLst>
              <a:ext uri="{FF2B5EF4-FFF2-40B4-BE49-F238E27FC236}">
                <a16:creationId xmlns="" xmlns:a16="http://schemas.microsoft.com/office/drawing/2014/main" id="{B0096657-6620-4F3D-BD97-C0950B7D7991}"/>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11414548" y="6176963"/>
            <a:ext cx="678617" cy="584415"/>
          </a:xfrm>
          <a:prstGeom prst="rect">
            <a:avLst/>
          </a:prstGeom>
        </p:spPr>
      </p:pic>
      <p:grpSp>
        <p:nvGrpSpPr>
          <p:cNvPr id="20" name="Gruppo 19">
            <a:extLst>
              <a:ext uri="{FF2B5EF4-FFF2-40B4-BE49-F238E27FC236}">
                <a16:creationId xmlns="" xmlns:a16="http://schemas.microsoft.com/office/drawing/2014/main" id="{1E2D9DD0-2FF3-4E90-A33F-822B559932D5}"/>
              </a:ext>
            </a:extLst>
          </p:cNvPr>
          <p:cNvGrpSpPr/>
          <p:nvPr/>
        </p:nvGrpSpPr>
        <p:grpSpPr>
          <a:xfrm>
            <a:off x="3737961" y="259895"/>
            <a:ext cx="5578895" cy="590704"/>
            <a:chOff x="2063495" y="1523283"/>
            <a:chExt cx="8119872" cy="751137"/>
          </a:xfrm>
        </p:grpSpPr>
        <p:sp>
          <p:nvSpPr>
            <p:cNvPr id="21" name="Rettangolo arrotondato 29">
              <a:extLst>
                <a:ext uri="{FF2B5EF4-FFF2-40B4-BE49-F238E27FC236}">
                  <a16:creationId xmlns="" xmlns:a16="http://schemas.microsoft.com/office/drawing/2014/main" id="{A2455A17-1523-4D0A-95EB-A963DE842DDD}"/>
                </a:ext>
              </a:extLst>
            </p:cNvPr>
            <p:cNvSpPr/>
            <p:nvPr/>
          </p:nvSpPr>
          <p:spPr>
            <a:xfrm>
              <a:off x="2118359" y="1570332"/>
              <a:ext cx="8065008" cy="704088"/>
            </a:xfrm>
            <a:prstGeom prst="roundRect">
              <a:avLst>
                <a:gd name="adj" fmla="val 50000"/>
              </a:avLst>
            </a:prstGeom>
            <a:solidFill>
              <a:srgbClr val="EDB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arrotondato 30">
              <a:extLst>
                <a:ext uri="{FF2B5EF4-FFF2-40B4-BE49-F238E27FC236}">
                  <a16:creationId xmlns="" xmlns:a16="http://schemas.microsoft.com/office/drawing/2014/main" id="{587D9761-FA04-4C12-BF76-46E2A8EF6D60}"/>
                </a:ext>
              </a:extLst>
            </p:cNvPr>
            <p:cNvSpPr/>
            <p:nvPr/>
          </p:nvSpPr>
          <p:spPr>
            <a:xfrm>
              <a:off x="2063495" y="1523283"/>
              <a:ext cx="8065008" cy="704088"/>
            </a:xfrm>
            <a:prstGeom prst="roundRect">
              <a:avLst>
                <a:gd name="adj" fmla="val 50000"/>
              </a:avLst>
            </a:prstGeom>
            <a:solidFill>
              <a:srgbClr val="F7C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3" name="Rettangolo 22">
            <a:extLst>
              <a:ext uri="{FF2B5EF4-FFF2-40B4-BE49-F238E27FC236}">
                <a16:creationId xmlns="" xmlns:a16="http://schemas.microsoft.com/office/drawing/2014/main" id="{DC10D0A9-061C-4F38-B512-5A0E255A3E3A}"/>
              </a:ext>
            </a:extLst>
          </p:cNvPr>
          <p:cNvSpPr/>
          <p:nvPr/>
        </p:nvSpPr>
        <p:spPr>
          <a:xfrm>
            <a:off x="4636927" y="268923"/>
            <a:ext cx="5293314" cy="477054"/>
          </a:xfrm>
          <a:prstGeom prst="rect">
            <a:avLst/>
          </a:prstGeom>
        </p:spPr>
        <p:txBody>
          <a:bodyPr wrap="square">
            <a:spAutoFit/>
          </a:bodyPr>
          <a:lstStyle/>
          <a:p>
            <a:r>
              <a:rPr lang="it-IT" sz="2500" b="1" dirty="0">
                <a:solidFill>
                  <a:schemeClr val="bg1"/>
                </a:solidFill>
                <a:latin typeface="Open Sans Extrabold" panose="020B0606030504020204" pitchFamily="34" charset="0"/>
              </a:rPr>
              <a:t>Casi reali di aggressioni</a:t>
            </a:r>
          </a:p>
        </p:txBody>
      </p:sp>
      <p:sp>
        <p:nvSpPr>
          <p:cNvPr id="27" name="CasellaDiTesto 26">
            <a:extLst>
              <a:ext uri="{FF2B5EF4-FFF2-40B4-BE49-F238E27FC236}">
                <a16:creationId xmlns="" xmlns:a16="http://schemas.microsoft.com/office/drawing/2014/main" id="{156499C8-D63D-4883-9CFD-07FC90D9E008}"/>
              </a:ext>
            </a:extLst>
          </p:cNvPr>
          <p:cNvSpPr txBox="1"/>
          <p:nvPr/>
        </p:nvSpPr>
        <p:spPr>
          <a:xfrm>
            <a:off x="6710490" y="2351314"/>
            <a:ext cx="5289453" cy="307777"/>
          </a:xfrm>
          <a:prstGeom prst="rect">
            <a:avLst/>
          </a:prstGeom>
          <a:noFill/>
        </p:spPr>
        <p:txBody>
          <a:bodyPr wrap="square" rtlCol="0">
            <a:spAutoFit/>
          </a:bodyPr>
          <a:lstStyle/>
          <a:p>
            <a:r>
              <a:rPr lang="it-IT" sz="1400" dirty="0">
                <a:solidFill>
                  <a:schemeClr val="bg1"/>
                </a:solidFill>
              </a:rPr>
              <a:t>QUALI COPERTURE POSSONO OPERARE PER IL CASO </a:t>
            </a:r>
            <a:r>
              <a:rPr lang="it-IT" sz="1400" dirty="0" err="1">
                <a:solidFill>
                  <a:schemeClr val="bg1"/>
                </a:solidFill>
              </a:rPr>
              <a:t>DI</a:t>
            </a:r>
            <a:r>
              <a:rPr lang="it-IT" sz="1400" dirty="0">
                <a:solidFill>
                  <a:schemeClr val="bg1"/>
                </a:solidFill>
              </a:rPr>
              <a:t> SPECIE?</a:t>
            </a:r>
          </a:p>
        </p:txBody>
      </p:sp>
      <p:sp>
        <p:nvSpPr>
          <p:cNvPr id="28" name="CasellaDiTesto 27">
            <a:extLst>
              <a:ext uri="{FF2B5EF4-FFF2-40B4-BE49-F238E27FC236}">
                <a16:creationId xmlns="" xmlns:a16="http://schemas.microsoft.com/office/drawing/2014/main" id="{5F1F5DAE-B85B-4745-987F-981DEC00C184}"/>
              </a:ext>
            </a:extLst>
          </p:cNvPr>
          <p:cNvSpPr txBox="1"/>
          <p:nvPr/>
        </p:nvSpPr>
        <p:spPr>
          <a:xfrm>
            <a:off x="6652139" y="3632453"/>
            <a:ext cx="5289453" cy="892552"/>
          </a:xfrm>
          <a:prstGeom prst="rect">
            <a:avLst/>
          </a:prstGeom>
          <a:noFill/>
        </p:spPr>
        <p:txBody>
          <a:bodyPr wrap="square" rtlCol="0">
            <a:spAutoFit/>
          </a:bodyPr>
          <a:lstStyle/>
          <a:p>
            <a:pPr>
              <a:spcBef>
                <a:spcPts val="600"/>
              </a:spcBef>
              <a:spcAft>
                <a:spcPts val="600"/>
              </a:spcAft>
            </a:pPr>
            <a:r>
              <a:rPr lang="it-IT" sz="1400" b="1" dirty="0">
                <a:solidFill>
                  <a:schemeClr val="bg1"/>
                </a:solidFill>
              </a:rPr>
              <a:t>Copertura delle spese legali e peritali per promuovere un’azione volta al risarcimento dei danni subiti;</a:t>
            </a:r>
          </a:p>
          <a:p>
            <a:pPr>
              <a:spcBef>
                <a:spcPts val="600"/>
              </a:spcBef>
              <a:spcAft>
                <a:spcPts val="600"/>
              </a:spcAft>
            </a:pPr>
            <a:r>
              <a:rPr lang="it-IT" sz="1400" b="1" dirty="0">
                <a:solidFill>
                  <a:schemeClr val="bg1"/>
                </a:solidFill>
              </a:rPr>
              <a:t>Assistenza morale e  psicologica</a:t>
            </a:r>
          </a:p>
        </p:txBody>
      </p:sp>
      <p:pic>
        <p:nvPicPr>
          <p:cNvPr id="16" name="Segnaposto contenuto 3">
            <a:extLst>
              <a:ext uri="{FF2B5EF4-FFF2-40B4-BE49-F238E27FC236}">
                <a16:creationId xmlns="" xmlns:a16="http://schemas.microsoft.com/office/drawing/2014/main" id="{68C118C9-1472-4DFE-BF65-F18499E5DC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517" y="1045029"/>
            <a:ext cx="5723905" cy="1318161"/>
          </a:xfrm>
          <a:prstGeom prst="rect">
            <a:avLst/>
          </a:prstGeom>
        </p:spPr>
      </p:pic>
      <p:pic>
        <p:nvPicPr>
          <p:cNvPr id="17" name="Immagine 16">
            <a:extLst>
              <a:ext uri="{FF2B5EF4-FFF2-40B4-BE49-F238E27FC236}">
                <a16:creationId xmlns="" xmlns:a16="http://schemas.microsoft.com/office/drawing/2014/main" id="{B2F42AFA-ACF4-4D8F-97BC-1107B32F61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1880" y="2440463"/>
            <a:ext cx="5723553" cy="3763874"/>
          </a:xfrm>
          <a:prstGeom prst="rect">
            <a:avLst/>
          </a:prstGeom>
        </p:spPr>
      </p:pic>
      <p:pic>
        <p:nvPicPr>
          <p:cNvPr id="19" name="Immagine 18">
            <a:extLst>
              <a:ext uri="{FF2B5EF4-FFF2-40B4-BE49-F238E27FC236}">
                <a16:creationId xmlns="" xmlns:a16="http://schemas.microsoft.com/office/drawing/2014/main" id="{51FCFE88-A909-4F47-8F56-C4FFBEDD4676}"/>
              </a:ext>
            </a:extLst>
          </p:cNvPr>
          <p:cNvPicPr>
            <a:picLocks noChangeAspect="1"/>
          </p:cNvPicPr>
          <p:nvPr/>
        </p:nvPicPr>
        <p:blipFill>
          <a:blip r:embed="rId8" cstate="print"/>
          <a:stretch>
            <a:fillRect/>
          </a:stretch>
        </p:blipFill>
        <p:spPr>
          <a:xfrm>
            <a:off x="8879138" y="2755075"/>
            <a:ext cx="709180" cy="652325"/>
          </a:xfrm>
          <a:prstGeom prst="rect">
            <a:avLst/>
          </a:prstGeom>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val="244996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par>
                                <p:cTn id="17" presetID="53" presetClass="entr" presetSubtype="16"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8BD5263A-26FB-483E-9F34-24A81EE975D3}"/>
              </a:ext>
            </a:extLst>
          </p:cNvPr>
          <p:cNvSpPr>
            <a:spLocks noGrp="1"/>
          </p:cNvSpPr>
          <p:nvPr>
            <p:ph type="title"/>
          </p:nvPr>
        </p:nvSpPr>
        <p:spPr/>
        <p:txBody>
          <a:bodyPr/>
          <a:lstStyle/>
          <a:p>
            <a:endParaRPr lang="it-IT"/>
          </a:p>
        </p:txBody>
      </p:sp>
      <p:sp>
        <p:nvSpPr>
          <p:cNvPr id="3" name="Segnaposto contenuto 2">
            <a:extLst>
              <a:ext uri="{FF2B5EF4-FFF2-40B4-BE49-F238E27FC236}">
                <a16:creationId xmlns="" xmlns:a16="http://schemas.microsoft.com/office/drawing/2014/main" id="{12A83F2A-32C7-4133-8DDF-C3F966E053F3}"/>
              </a:ext>
            </a:extLst>
          </p:cNvPr>
          <p:cNvSpPr>
            <a:spLocks noGrp="1"/>
          </p:cNvSpPr>
          <p:nvPr>
            <p:ph idx="1"/>
          </p:nvPr>
        </p:nvSpPr>
        <p:spPr/>
        <p:txBody>
          <a:bodyPr/>
          <a:lstStyle/>
          <a:p>
            <a:endParaRPr lang="it-IT"/>
          </a:p>
        </p:txBody>
      </p:sp>
      <p:pic>
        <p:nvPicPr>
          <p:cNvPr id="4" name="Immagine 3">
            <a:extLst>
              <a:ext uri="{FF2B5EF4-FFF2-40B4-BE49-F238E27FC236}">
                <a16:creationId xmlns="" xmlns:a16="http://schemas.microsoft.com/office/drawing/2014/main" id="{D65171E5-78F3-4D42-988B-F45AE24A81CA}"/>
              </a:ext>
            </a:extLst>
          </p:cNvPr>
          <p:cNvPicPr>
            <a:picLocks noChangeAspect="1"/>
          </p:cNvPicPr>
          <p:nvPr/>
        </p:nvPicPr>
        <p:blipFill>
          <a:blip r:embed="rId2" cstate="print"/>
          <a:stretch>
            <a:fillRect/>
          </a:stretch>
        </p:blipFill>
        <p:spPr>
          <a:xfrm>
            <a:off x="0" y="0"/>
            <a:ext cx="12192000" cy="6858000"/>
          </a:xfrm>
          <a:prstGeom prst="rect">
            <a:avLst/>
          </a:prstGeom>
        </p:spPr>
      </p:pic>
      <p:pic>
        <p:nvPicPr>
          <p:cNvPr id="13" name="Immagine 12">
            <a:extLst>
              <a:ext uri="{FF2B5EF4-FFF2-40B4-BE49-F238E27FC236}">
                <a16:creationId xmlns="" xmlns:a16="http://schemas.microsoft.com/office/drawing/2014/main" id="{5D2BD909-39BC-40B0-89C8-87856DD45D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35" y="6311900"/>
            <a:ext cx="869353" cy="435266"/>
          </a:xfrm>
          <a:prstGeom prst="rect">
            <a:avLst/>
          </a:prstGeom>
        </p:spPr>
      </p:pic>
      <p:pic>
        <p:nvPicPr>
          <p:cNvPr id="14" name="Immagine 13">
            <a:extLst>
              <a:ext uri="{FF2B5EF4-FFF2-40B4-BE49-F238E27FC236}">
                <a16:creationId xmlns="" xmlns:a16="http://schemas.microsoft.com/office/drawing/2014/main" id="{B0096657-6620-4F3D-BD97-C0950B7D7991}"/>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11414548" y="6176963"/>
            <a:ext cx="678617" cy="584415"/>
          </a:xfrm>
          <a:prstGeom prst="rect">
            <a:avLst/>
          </a:prstGeom>
        </p:spPr>
      </p:pic>
      <p:grpSp>
        <p:nvGrpSpPr>
          <p:cNvPr id="20" name="Gruppo 19">
            <a:extLst>
              <a:ext uri="{FF2B5EF4-FFF2-40B4-BE49-F238E27FC236}">
                <a16:creationId xmlns="" xmlns:a16="http://schemas.microsoft.com/office/drawing/2014/main" id="{1E2D9DD0-2FF3-4E90-A33F-822B559932D5}"/>
              </a:ext>
            </a:extLst>
          </p:cNvPr>
          <p:cNvGrpSpPr/>
          <p:nvPr/>
        </p:nvGrpSpPr>
        <p:grpSpPr>
          <a:xfrm>
            <a:off x="3737961" y="259895"/>
            <a:ext cx="5578895" cy="590704"/>
            <a:chOff x="2063495" y="1523283"/>
            <a:chExt cx="8119872" cy="751137"/>
          </a:xfrm>
        </p:grpSpPr>
        <p:sp>
          <p:nvSpPr>
            <p:cNvPr id="21" name="Rettangolo arrotondato 29">
              <a:extLst>
                <a:ext uri="{FF2B5EF4-FFF2-40B4-BE49-F238E27FC236}">
                  <a16:creationId xmlns="" xmlns:a16="http://schemas.microsoft.com/office/drawing/2014/main" id="{A2455A17-1523-4D0A-95EB-A963DE842DDD}"/>
                </a:ext>
              </a:extLst>
            </p:cNvPr>
            <p:cNvSpPr/>
            <p:nvPr/>
          </p:nvSpPr>
          <p:spPr>
            <a:xfrm>
              <a:off x="2118359" y="1570332"/>
              <a:ext cx="8065008" cy="704088"/>
            </a:xfrm>
            <a:prstGeom prst="roundRect">
              <a:avLst>
                <a:gd name="adj" fmla="val 50000"/>
              </a:avLst>
            </a:prstGeom>
            <a:solidFill>
              <a:srgbClr val="EDB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arrotondato 30">
              <a:extLst>
                <a:ext uri="{FF2B5EF4-FFF2-40B4-BE49-F238E27FC236}">
                  <a16:creationId xmlns="" xmlns:a16="http://schemas.microsoft.com/office/drawing/2014/main" id="{587D9761-FA04-4C12-BF76-46E2A8EF6D60}"/>
                </a:ext>
              </a:extLst>
            </p:cNvPr>
            <p:cNvSpPr/>
            <p:nvPr/>
          </p:nvSpPr>
          <p:spPr>
            <a:xfrm>
              <a:off x="2063495" y="1523283"/>
              <a:ext cx="8065008" cy="704088"/>
            </a:xfrm>
            <a:prstGeom prst="roundRect">
              <a:avLst>
                <a:gd name="adj" fmla="val 50000"/>
              </a:avLst>
            </a:prstGeom>
            <a:solidFill>
              <a:srgbClr val="F7C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3" name="Rettangolo 22">
            <a:extLst>
              <a:ext uri="{FF2B5EF4-FFF2-40B4-BE49-F238E27FC236}">
                <a16:creationId xmlns="" xmlns:a16="http://schemas.microsoft.com/office/drawing/2014/main" id="{DC10D0A9-061C-4F38-B512-5A0E255A3E3A}"/>
              </a:ext>
            </a:extLst>
          </p:cNvPr>
          <p:cNvSpPr/>
          <p:nvPr/>
        </p:nvSpPr>
        <p:spPr>
          <a:xfrm>
            <a:off x="4636927" y="268923"/>
            <a:ext cx="5293314" cy="477054"/>
          </a:xfrm>
          <a:prstGeom prst="rect">
            <a:avLst/>
          </a:prstGeom>
        </p:spPr>
        <p:txBody>
          <a:bodyPr wrap="square">
            <a:spAutoFit/>
          </a:bodyPr>
          <a:lstStyle/>
          <a:p>
            <a:r>
              <a:rPr lang="it-IT" sz="2500" b="1" dirty="0">
                <a:solidFill>
                  <a:schemeClr val="bg1"/>
                </a:solidFill>
                <a:latin typeface="Open Sans Extrabold" panose="020B0606030504020204" pitchFamily="34" charset="0"/>
              </a:rPr>
              <a:t>Casi reali di aggressioni</a:t>
            </a:r>
          </a:p>
        </p:txBody>
      </p:sp>
      <p:pic>
        <p:nvPicPr>
          <p:cNvPr id="15" name="Segnaposto contenuto 3">
            <a:extLst>
              <a:ext uri="{FF2B5EF4-FFF2-40B4-BE49-F238E27FC236}">
                <a16:creationId xmlns="" xmlns:a16="http://schemas.microsoft.com/office/drawing/2014/main" id="{27FB04D8-AEBC-4231-BD61-E45F12E0FE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0587" y="1003025"/>
            <a:ext cx="5231459" cy="653182"/>
          </a:xfrm>
          <a:prstGeom prst="rect">
            <a:avLst/>
          </a:prstGeom>
        </p:spPr>
      </p:pic>
      <p:pic>
        <p:nvPicPr>
          <p:cNvPr id="18" name="Immagine 17">
            <a:extLst>
              <a:ext uri="{FF2B5EF4-FFF2-40B4-BE49-F238E27FC236}">
                <a16:creationId xmlns="" xmlns:a16="http://schemas.microsoft.com/office/drawing/2014/main" id="{A7785255-261A-474A-9433-0114A45BC9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0847" y="1749784"/>
            <a:ext cx="4703317" cy="3095264"/>
          </a:xfrm>
          <a:prstGeom prst="rect">
            <a:avLst/>
          </a:prstGeom>
        </p:spPr>
      </p:pic>
      <p:pic>
        <p:nvPicPr>
          <p:cNvPr id="19" name="Immagine 18">
            <a:extLst>
              <a:ext uri="{FF2B5EF4-FFF2-40B4-BE49-F238E27FC236}">
                <a16:creationId xmlns="" xmlns:a16="http://schemas.microsoft.com/office/drawing/2014/main" id="{D05E3B7F-B988-48A4-A53E-3AAA965FC4D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0846" y="5030926"/>
            <a:ext cx="4703317" cy="991037"/>
          </a:xfrm>
          <a:prstGeom prst="rect">
            <a:avLst/>
          </a:prstGeom>
        </p:spPr>
      </p:pic>
      <p:pic>
        <p:nvPicPr>
          <p:cNvPr id="24" name="Immagine 23">
            <a:extLst>
              <a:ext uri="{FF2B5EF4-FFF2-40B4-BE49-F238E27FC236}">
                <a16:creationId xmlns="" xmlns:a16="http://schemas.microsoft.com/office/drawing/2014/main" id="{345E4AB2-731E-4DFF-A17C-F91B796EC37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05173" y="1749784"/>
            <a:ext cx="4587575" cy="3432865"/>
          </a:xfrm>
          <a:prstGeom prst="rect">
            <a:avLst/>
          </a:prstGeom>
        </p:spPr>
      </p:pic>
    </p:spTree>
    <p:extLst>
      <p:ext uri="{BB962C8B-B14F-4D97-AF65-F5344CB8AC3E}">
        <p14:creationId xmlns:p14="http://schemas.microsoft.com/office/powerpoint/2010/main" val="415209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par>
                                <p:cTn id="17" presetID="53" presetClass="entr" presetSubtype="16"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par>
                                <p:cTn id="22" presetID="53" presetClass="entr" presetSubtype="16"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53" presetClass="entr" presetSubtype="16"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8BD5263A-26FB-483E-9F34-24A81EE975D3}"/>
              </a:ext>
            </a:extLst>
          </p:cNvPr>
          <p:cNvSpPr>
            <a:spLocks noGrp="1"/>
          </p:cNvSpPr>
          <p:nvPr>
            <p:ph type="title"/>
          </p:nvPr>
        </p:nvSpPr>
        <p:spPr/>
        <p:txBody>
          <a:bodyPr/>
          <a:lstStyle/>
          <a:p>
            <a:endParaRPr lang="it-IT"/>
          </a:p>
        </p:txBody>
      </p:sp>
      <p:sp>
        <p:nvSpPr>
          <p:cNvPr id="3" name="Segnaposto contenuto 2">
            <a:extLst>
              <a:ext uri="{FF2B5EF4-FFF2-40B4-BE49-F238E27FC236}">
                <a16:creationId xmlns="" xmlns:a16="http://schemas.microsoft.com/office/drawing/2014/main" id="{12A83F2A-32C7-4133-8DDF-C3F966E053F3}"/>
              </a:ext>
            </a:extLst>
          </p:cNvPr>
          <p:cNvSpPr>
            <a:spLocks noGrp="1"/>
          </p:cNvSpPr>
          <p:nvPr>
            <p:ph idx="1"/>
          </p:nvPr>
        </p:nvSpPr>
        <p:spPr/>
        <p:txBody>
          <a:bodyPr/>
          <a:lstStyle/>
          <a:p>
            <a:endParaRPr lang="it-IT"/>
          </a:p>
        </p:txBody>
      </p:sp>
      <p:pic>
        <p:nvPicPr>
          <p:cNvPr id="4" name="Immagine 3">
            <a:extLst>
              <a:ext uri="{FF2B5EF4-FFF2-40B4-BE49-F238E27FC236}">
                <a16:creationId xmlns="" xmlns:a16="http://schemas.microsoft.com/office/drawing/2014/main" id="{D65171E5-78F3-4D42-988B-F45AE24A81CA}"/>
              </a:ext>
            </a:extLst>
          </p:cNvPr>
          <p:cNvPicPr>
            <a:picLocks noChangeAspect="1"/>
          </p:cNvPicPr>
          <p:nvPr/>
        </p:nvPicPr>
        <p:blipFill>
          <a:blip r:embed="rId2" cstate="print"/>
          <a:stretch>
            <a:fillRect/>
          </a:stretch>
        </p:blipFill>
        <p:spPr>
          <a:xfrm>
            <a:off x="0" y="0"/>
            <a:ext cx="12192000" cy="6858000"/>
          </a:xfrm>
          <a:prstGeom prst="rect">
            <a:avLst/>
          </a:prstGeom>
        </p:spPr>
      </p:pic>
      <p:pic>
        <p:nvPicPr>
          <p:cNvPr id="13" name="Immagine 12">
            <a:extLst>
              <a:ext uri="{FF2B5EF4-FFF2-40B4-BE49-F238E27FC236}">
                <a16:creationId xmlns="" xmlns:a16="http://schemas.microsoft.com/office/drawing/2014/main" id="{5D2BD909-39BC-40B0-89C8-87856DD45D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35" y="6311900"/>
            <a:ext cx="869353" cy="435266"/>
          </a:xfrm>
          <a:prstGeom prst="rect">
            <a:avLst/>
          </a:prstGeom>
        </p:spPr>
      </p:pic>
      <p:pic>
        <p:nvPicPr>
          <p:cNvPr id="14" name="Immagine 13">
            <a:extLst>
              <a:ext uri="{FF2B5EF4-FFF2-40B4-BE49-F238E27FC236}">
                <a16:creationId xmlns="" xmlns:a16="http://schemas.microsoft.com/office/drawing/2014/main" id="{B0096657-6620-4F3D-BD97-C0950B7D7991}"/>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11414548" y="6176963"/>
            <a:ext cx="678617" cy="584415"/>
          </a:xfrm>
          <a:prstGeom prst="rect">
            <a:avLst/>
          </a:prstGeom>
        </p:spPr>
      </p:pic>
      <p:grpSp>
        <p:nvGrpSpPr>
          <p:cNvPr id="20" name="Gruppo 19">
            <a:extLst>
              <a:ext uri="{FF2B5EF4-FFF2-40B4-BE49-F238E27FC236}">
                <a16:creationId xmlns="" xmlns:a16="http://schemas.microsoft.com/office/drawing/2014/main" id="{1E2D9DD0-2FF3-4E90-A33F-822B559932D5}"/>
              </a:ext>
            </a:extLst>
          </p:cNvPr>
          <p:cNvGrpSpPr/>
          <p:nvPr/>
        </p:nvGrpSpPr>
        <p:grpSpPr>
          <a:xfrm>
            <a:off x="3737961" y="259895"/>
            <a:ext cx="5578895" cy="590704"/>
            <a:chOff x="2063495" y="1523283"/>
            <a:chExt cx="8119872" cy="751137"/>
          </a:xfrm>
        </p:grpSpPr>
        <p:sp>
          <p:nvSpPr>
            <p:cNvPr id="21" name="Rettangolo arrotondato 29">
              <a:extLst>
                <a:ext uri="{FF2B5EF4-FFF2-40B4-BE49-F238E27FC236}">
                  <a16:creationId xmlns="" xmlns:a16="http://schemas.microsoft.com/office/drawing/2014/main" id="{A2455A17-1523-4D0A-95EB-A963DE842DDD}"/>
                </a:ext>
              </a:extLst>
            </p:cNvPr>
            <p:cNvSpPr/>
            <p:nvPr/>
          </p:nvSpPr>
          <p:spPr>
            <a:xfrm>
              <a:off x="2118359" y="1570332"/>
              <a:ext cx="8065008" cy="704088"/>
            </a:xfrm>
            <a:prstGeom prst="roundRect">
              <a:avLst>
                <a:gd name="adj" fmla="val 50000"/>
              </a:avLst>
            </a:prstGeom>
            <a:solidFill>
              <a:srgbClr val="EDB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arrotondato 30">
              <a:extLst>
                <a:ext uri="{FF2B5EF4-FFF2-40B4-BE49-F238E27FC236}">
                  <a16:creationId xmlns="" xmlns:a16="http://schemas.microsoft.com/office/drawing/2014/main" id="{587D9761-FA04-4C12-BF76-46E2A8EF6D60}"/>
                </a:ext>
              </a:extLst>
            </p:cNvPr>
            <p:cNvSpPr/>
            <p:nvPr/>
          </p:nvSpPr>
          <p:spPr>
            <a:xfrm>
              <a:off x="2063495" y="1523283"/>
              <a:ext cx="8065008" cy="704088"/>
            </a:xfrm>
            <a:prstGeom prst="roundRect">
              <a:avLst>
                <a:gd name="adj" fmla="val 50000"/>
              </a:avLst>
            </a:prstGeom>
            <a:solidFill>
              <a:srgbClr val="F7C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3" name="Rettangolo 22">
            <a:extLst>
              <a:ext uri="{FF2B5EF4-FFF2-40B4-BE49-F238E27FC236}">
                <a16:creationId xmlns="" xmlns:a16="http://schemas.microsoft.com/office/drawing/2014/main" id="{DC10D0A9-061C-4F38-B512-5A0E255A3E3A}"/>
              </a:ext>
            </a:extLst>
          </p:cNvPr>
          <p:cNvSpPr/>
          <p:nvPr/>
        </p:nvSpPr>
        <p:spPr>
          <a:xfrm>
            <a:off x="4636927" y="268923"/>
            <a:ext cx="5293314" cy="477054"/>
          </a:xfrm>
          <a:prstGeom prst="rect">
            <a:avLst/>
          </a:prstGeom>
        </p:spPr>
        <p:txBody>
          <a:bodyPr wrap="square">
            <a:spAutoFit/>
          </a:bodyPr>
          <a:lstStyle/>
          <a:p>
            <a:r>
              <a:rPr lang="it-IT" sz="2500" b="1" dirty="0">
                <a:solidFill>
                  <a:schemeClr val="bg1"/>
                </a:solidFill>
                <a:latin typeface="Open Sans Extrabold" panose="020B0606030504020204" pitchFamily="34" charset="0"/>
              </a:rPr>
              <a:t>Casi reali di aggressioni</a:t>
            </a:r>
          </a:p>
        </p:txBody>
      </p:sp>
      <p:sp>
        <p:nvSpPr>
          <p:cNvPr id="17" name="CasellaDiTesto 16">
            <a:extLst>
              <a:ext uri="{FF2B5EF4-FFF2-40B4-BE49-F238E27FC236}">
                <a16:creationId xmlns="" xmlns:a16="http://schemas.microsoft.com/office/drawing/2014/main" id="{E978A3DD-A8C7-46E2-9056-AC32F078C3CD}"/>
              </a:ext>
            </a:extLst>
          </p:cNvPr>
          <p:cNvSpPr txBox="1"/>
          <p:nvPr/>
        </p:nvSpPr>
        <p:spPr>
          <a:xfrm>
            <a:off x="1434905" y="1177447"/>
            <a:ext cx="8998691" cy="707886"/>
          </a:xfrm>
          <a:prstGeom prst="rect">
            <a:avLst/>
          </a:prstGeom>
          <a:noFill/>
        </p:spPr>
        <p:txBody>
          <a:bodyPr wrap="square" rtlCol="0">
            <a:spAutoFit/>
          </a:bodyPr>
          <a:lstStyle/>
          <a:p>
            <a:r>
              <a:rPr lang="it-IT" sz="2000" dirty="0">
                <a:solidFill>
                  <a:schemeClr val="bg1"/>
                </a:solidFill>
              </a:rPr>
              <a:t>ANCHE PER IL CASO ESPOSTO IN QUEST’ULTIMO ARTICOLO L’INSEGNANTE POTREBBE TROVARE ASSISTENZA NEI SEGUENTI TERMINI:</a:t>
            </a:r>
          </a:p>
        </p:txBody>
      </p:sp>
      <p:sp>
        <p:nvSpPr>
          <p:cNvPr id="25" name="CasellaDiTesto 24">
            <a:extLst>
              <a:ext uri="{FF2B5EF4-FFF2-40B4-BE49-F238E27FC236}">
                <a16:creationId xmlns="" xmlns:a16="http://schemas.microsoft.com/office/drawing/2014/main" id="{3ABB9B18-5D70-4894-AF39-B3B4F14FA6B9}"/>
              </a:ext>
            </a:extLst>
          </p:cNvPr>
          <p:cNvSpPr txBox="1"/>
          <p:nvPr/>
        </p:nvSpPr>
        <p:spPr>
          <a:xfrm>
            <a:off x="926926" y="2928715"/>
            <a:ext cx="10133556" cy="1846659"/>
          </a:xfrm>
          <a:prstGeom prst="rect">
            <a:avLst/>
          </a:prstGeom>
          <a:noFill/>
        </p:spPr>
        <p:txBody>
          <a:bodyPr wrap="square" rtlCol="0">
            <a:spAutoFit/>
          </a:bodyPr>
          <a:lstStyle/>
          <a:p>
            <a:r>
              <a:rPr lang="it-IT" sz="2400" b="1" dirty="0">
                <a:solidFill>
                  <a:schemeClr val="bg1"/>
                </a:solidFill>
              </a:rPr>
              <a:t>Copertura delle spese legali per agire civilmente al fine di ottenere il risarcimento dei danni;</a:t>
            </a:r>
          </a:p>
          <a:p>
            <a:endParaRPr lang="it-IT" sz="2400" b="1" dirty="0">
              <a:solidFill>
                <a:schemeClr val="bg1"/>
              </a:solidFill>
            </a:endParaRPr>
          </a:p>
          <a:p>
            <a:r>
              <a:rPr lang="it-IT" sz="2400" b="1" dirty="0">
                <a:solidFill>
                  <a:schemeClr val="bg1"/>
                </a:solidFill>
              </a:rPr>
              <a:t>Assistenza morale e psicologica.</a:t>
            </a:r>
          </a:p>
          <a:p>
            <a:endParaRPr lang="it-IT" dirty="0">
              <a:solidFill>
                <a:schemeClr val="bg1"/>
              </a:solidFill>
            </a:endParaRPr>
          </a:p>
        </p:txBody>
      </p:sp>
      <p:pic>
        <p:nvPicPr>
          <p:cNvPr id="15" name="Immagine 14">
            <a:extLst>
              <a:ext uri="{FF2B5EF4-FFF2-40B4-BE49-F238E27FC236}">
                <a16:creationId xmlns="" xmlns:a16="http://schemas.microsoft.com/office/drawing/2014/main" id="{51FCFE88-A909-4F47-8F56-C4FFBEDD4676}"/>
              </a:ext>
            </a:extLst>
          </p:cNvPr>
          <p:cNvPicPr>
            <a:picLocks noChangeAspect="1"/>
          </p:cNvPicPr>
          <p:nvPr/>
        </p:nvPicPr>
        <p:blipFill>
          <a:blip r:embed="rId6" cstate="print"/>
          <a:stretch>
            <a:fillRect/>
          </a:stretch>
        </p:blipFill>
        <p:spPr>
          <a:xfrm>
            <a:off x="5565923" y="2018806"/>
            <a:ext cx="823002" cy="771077"/>
          </a:xfrm>
          <a:prstGeom prst="rect">
            <a:avLst/>
          </a:prstGeom>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val="57043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8BD5263A-26FB-483E-9F34-24A81EE975D3}"/>
              </a:ext>
            </a:extLst>
          </p:cNvPr>
          <p:cNvSpPr>
            <a:spLocks noGrp="1"/>
          </p:cNvSpPr>
          <p:nvPr>
            <p:ph type="title"/>
          </p:nvPr>
        </p:nvSpPr>
        <p:spPr/>
        <p:txBody>
          <a:bodyPr/>
          <a:lstStyle/>
          <a:p>
            <a:endParaRPr lang="it-IT"/>
          </a:p>
        </p:txBody>
      </p:sp>
      <p:sp>
        <p:nvSpPr>
          <p:cNvPr id="3" name="Segnaposto contenuto 2">
            <a:extLst>
              <a:ext uri="{FF2B5EF4-FFF2-40B4-BE49-F238E27FC236}">
                <a16:creationId xmlns="" xmlns:a16="http://schemas.microsoft.com/office/drawing/2014/main" id="{12A83F2A-32C7-4133-8DDF-C3F966E053F3}"/>
              </a:ext>
            </a:extLst>
          </p:cNvPr>
          <p:cNvSpPr>
            <a:spLocks noGrp="1"/>
          </p:cNvSpPr>
          <p:nvPr>
            <p:ph idx="1"/>
          </p:nvPr>
        </p:nvSpPr>
        <p:spPr/>
        <p:txBody>
          <a:bodyPr/>
          <a:lstStyle/>
          <a:p>
            <a:endParaRPr lang="it-IT"/>
          </a:p>
        </p:txBody>
      </p:sp>
      <p:pic>
        <p:nvPicPr>
          <p:cNvPr id="4" name="Immagine 3">
            <a:extLst>
              <a:ext uri="{FF2B5EF4-FFF2-40B4-BE49-F238E27FC236}">
                <a16:creationId xmlns="" xmlns:a16="http://schemas.microsoft.com/office/drawing/2014/main" id="{D65171E5-78F3-4D42-988B-F45AE24A81CA}"/>
              </a:ext>
            </a:extLst>
          </p:cNvPr>
          <p:cNvPicPr>
            <a:picLocks noChangeAspect="1"/>
          </p:cNvPicPr>
          <p:nvPr/>
        </p:nvPicPr>
        <p:blipFill>
          <a:blip r:embed="rId2" cstate="print"/>
          <a:stretch>
            <a:fillRect/>
          </a:stretch>
        </p:blipFill>
        <p:spPr>
          <a:xfrm>
            <a:off x="0" y="0"/>
            <a:ext cx="12192000" cy="6858000"/>
          </a:xfrm>
          <a:prstGeom prst="rect">
            <a:avLst/>
          </a:prstGeom>
        </p:spPr>
      </p:pic>
      <p:sp>
        <p:nvSpPr>
          <p:cNvPr id="5" name="Rettangolo 4">
            <a:extLst>
              <a:ext uri="{FF2B5EF4-FFF2-40B4-BE49-F238E27FC236}">
                <a16:creationId xmlns="" xmlns:a16="http://schemas.microsoft.com/office/drawing/2014/main" id="{F1D98C95-27BE-46BC-BA90-4B757A8AA121}"/>
              </a:ext>
            </a:extLst>
          </p:cNvPr>
          <p:cNvSpPr/>
          <p:nvPr/>
        </p:nvSpPr>
        <p:spPr>
          <a:xfrm>
            <a:off x="3237498" y="2372245"/>
            <a:ext cx="5669501" cy="820674"/>
          </a:xfrm>
          <a:prstGeom prst="rect">
            <a:avLst/>
          </a:prstGeom>
        </p:spPr>
        <p:txBody>
          <a:bodyPr wrap="none">
            <a:spAutoFit/>
          </a:bodyPr>
          <a:lstStyle/>
          <a:p>
            <a:pPr algn="ctr">
              <a:lnSpc>
                <a:spcPct val="150000"/>
              </a:lnSpc>
            </a:pPr>
            <a:r>
              <a:rPr lang="it-IT" sz="3600" b="1" i="1" spc="190" dirty="0">
                <a:solidFill>
                  <a:schemeClr val="bg1"/>
                </a:solidFill>
                <a:latin typeface="Open Sans" panose="020B0606030504020204" pitchFamily="34" charset="0"/>
                <a:ea typeface="Open Sans" panose="020B0606030504020204" pitchFamily="34" charset="0"/>
                <a:cs typeface="Open Sans" panose="020B0606030504020204" pitchFamily="34" charset="0"/>
              </a:rPr>
              <a:t>Grazie per l’attenzione</a:t>
            </a:r>
          </a:p>
        </p:txBody>
      </p:sp>
      <p:sp>
        <p:nvSpPr>
          <p:cNvPr id="6" name="Rettangolo 5">
            <a:extLst>
              <a:ext uri="{FF2B5EF4-FFF2-40B4-BE49-F238E27FC236}">
                <a16:creationId xmlns="" xmlns:a16="http://schemas.microsoft.com/office/drawing/2014/main" id="{0703B1FB-FCB0-432C-BEA8-D59E68B739D0}"/>
              </a:ext>
            </a:extLst>
          </p:cNvPr>
          <p:cNvSpPr/>
          <p:nvPr/>
        </p:nvSpPr>
        <p:spPr>
          <a:xfrm>
            <a:off x="3000498" y="4870086"/>
            <a:ext cx="6096000" cy="1600438"/>
          </a:xfrm>
          <a:prstGeom prst="rect">
            <a:avLst/>
          </a:prstGeom>
        </p:spPr>
        <p:txBody>
          <a:bodyPr>
            <a:spAutoFit/>
          </a:bodyPr>
          <a:lstStyle/>
          <a:p>
            <a:pPr algn="ctr">
              <a:buNone/>
            </a:pPr>
            <a:r>
              <a:rPr lang="it-IT" b="1" dirty="0">
                <a:solidFill>
                  <a:schemeClr val="bg1"/>
                </a:solidFill>
                <a:latin typeface="Open Sans" panose="020B0606030504020204" pitchFamily="34" charset="0"/>
                <a:ea typeface="Open Sans" panose="020B0606030504020204" pitchFamily="34" charset="0"/>
                <a:cs typeface="Open Sans" panose="020B0606030504020204" pitchFamily="34" charset="0"/>
              </a:rPr>
              <a:t>ERNESTO SOLARI ASSICURAZIONI S.r.l.</a:t>
            </a:r>
          </a:p>
          <a:p>
            <a:pPr algn="ctr">
              <a:buNone/>
            </a:pPr>
            <a:r>
              <a:rPr lang="it-IT"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Via Giordano Bruno 38/A  - 16146 Genova</a:t>
            </a:r>
          </a:p>
          <a:p>
            <a:pPr algn="ctr">
              <a:buNone/>
            </a:pPr>
            <a:r>
              <a:rPr lang="it-IT"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Telefono + 39 010 369651</a:t>
            </a:r>
          </a:p>
          <a:p>
            <a:pPr algn="ctr">
              <a:buNone/>
            </a:pPr>
            <a:r>
              <a:rPr lang="it-IT"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Fax          + 39 010 311501</a:t>
            </a:r>
          </a:p>
          <a:p>
            <a:pPr algn="ctr">
              <a:buNone/>
            </a:pPr>
            <a:r>
              <a:rPr lang="it-IT" sz="1600" b="1"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www.solariassicurazioni.com</a:t>
            </a:r>
            <a:endParaRPr lang="it-IT" sz="16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buNone/>
            </a:pPr>
            <a:r>
              <a:rPr lang="it-IT" sz="16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email: </a:t>
            </a:r>
            <a:r>
              <a:rPr lang="it-IT" sz="16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l.solari@solariassicurazioni.com</a:t>
            </a:r>
            <a:endParaRPr lang="it-IT"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7" name="Immagine 6">
            <a:extLst>
              <a:ext uri="{FF2B5EF4-FFF2-40B4-BE49-F238E27FC236}">
                <a16:creationId xmlns="" xmlns:a16="http://schemas.microsoft.com/office/drawing/2014/main" id="{10DE5E80-F9D2-487A-B308-FEC3E01F385A}"/>
              </a:ext>
            </a:extLst>
          </p:cNvPr>
          <p:cNvPicPr>
            <a:picLocks noChangeAspect="1"/>
          </p:cNvPicPr>
          <p:nvPr/>
        </p:nvPicPr>
        <p:blipFill>
          <a:blip r:embed="rId3" cstate="print">
            <a:alphaModFix amt="85000"/>
          </a:blip>
          <a:stretch>
            <a:fillRect/>
          </a:stretch>
        </p:blipFill>
        <p:spPr>
          <a:xfrm>
            <a:off x="1132982" y="3429000"/>
            <a:ext cx="1240712" cy="3429000"/>
          </a:xfrm>
          <a:prstGeom prst="rect">
            <a:avLst/>
          </a:prstGeom>
        </p:spPr>
      </p:pic>
      <p:pic>
        <p:nvPicPr>
          <p:cNvPr id="8" name="Immagine 7">
            <a:extLst>
              <a:ext uri="{FF2B5EF4-FFF2-40B4-BE49-F238E27FC236}">
                <a16:creationId xmlns="" xmlns:a16="http://schemas.microsoft.com/office/drawing/2014/main" id="{3F5EF807-694E-4888-97B4-AB4CD721F261}"/>
              </a:ext>
            </a:extLst>
          </p:cNvPr>
          <p:cNvPicPr>
            <a:picLocks noChangeAspect="1"/>
          </p:cNvPicPr>
          <p:nvPr/>
        </p:nvPicPr>
        <p:blipFill>
          <a:blip r:embed="rId4" cstate="print">
            <a:alphaModFix amt="85000"/>
          </a:blip>
          <a:stretch>
            <a:fillRect/>
          </a:stretch>
        </p:blipFill>
        <p:spPr>
          <a:xfrm>
            <a:off x="9741954" y="3434475"/>
            <a:ext cx="1362035" cy="3422029"/>
          </a:xfrm>
          <a:prstGeom prst="rect">
            <a:avLst/>
          </a:prstGeom>
        </p:spPr>
      </p:pic>
      <p:pic>
        <p:nvPicPr>
          <p:cNvPr id="9" name="Immagine 8">
            <a:extLst>
              <a:ext uri="{FF2B5EF4-FFF2-40B4-BE49-F238E27FC236}">
                <a16:creationId xmlns="" xmlns:a16="http://schemas.microsoft.com/office/drawing/2014/main" id="{F16D05D5-6FF7-4CEC-BA28-14DC1AE15D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920" y="280069"/>
            <a:ext cx="1949655" cy="976151"/>
          </a:xfrm>
          <a:prstGeom prst="rect">
            <a:avLst/>
          </a:prstGeom>
        </p:spPr>
      </p:pic>
      <p:pic>
        <p:nvPicPr>
          <p:cNvPr id="10" name="Immagine 9">
            <a:extLst>
              <a:ext uri="{FF2B5EF4-FFF2-40B4-BE49-F238E27FC236}">
                <a16:creationId xmlns="" xmlns:a16="http://schemas.microsoft.com/office/drawing/2014/main" id="{2DE3ECC2-5C74-492D-92AC-2960ECC1C0C4}"/>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a:fillRect/>
          </a:stretch>
        </p:blipFill>
        <p:spPr>
          <a:xfrm>
            <a:off x="10195940" y="65786"/>
            <a:ext cx="1631140" cy="1404715"/>
          </a:xfrm>
          <a:prstGeom prst="rect">
            <a:avLst/>
          </a:prstGeom>
        </p:spPr>
      </p:pic>
    </p:spTree>
    <p:extLst>
      <p:ext uri="{BB962C8B-B14F-4D97-AF65-F5344CB8AC3E}">
        <p14:creationId xmlns:p14="http://schemas.microsoft.com/office/powerpoint/2010/main" val="99332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8BD5263A-26FB-483E-9F34-24A81EE975D3}"/>
              </a:ext>
            </a:extLst>
          </p:cNvPr>
          <p:cNvSpPr>
            <a:spLocks noGrp="1"/>
          </p:cNvSpPr>
          <p:nvPr>
            <p:ph type="title"/>
          </p:nvPr>
        </p:nvSpPr>
        <p:spPr>
          <a:xfrm>
            <a:off x="838200" y="365125"/>
            <a:ext cx="10515600" cy="1325563"/>
          </a:xfrm>
        </p:spPr>
        <p:txBody>
          <a:bodyPr/>
          <a:lstStyle/>
          <a:p>
            <a:endParaRPr lang="it-IT"/>
          </a:p>
        </p:txBody>
      </p:sp>
      <p:sp>
        <p:nvSpPr>
          <p:cNvPr id="3" name="Segnaposto contenuto 2">
            <a:extLst>
              <a:ext uri="{FF2B5EF4-FFF2-40B4-BE49-F238E27FC236}">
                <a16:creationId xmlns="" xmlns:a16="http://schemas.microsoft.com/office/drawing/2014/main" id="{12A83F2A-32C7-4133-8DDF-C3F966E053F3}"/>
              </a:ext>
            </a:extLst>
          </p:cNvPr>
          <p:cNvSpPr>
            <a:spLocks noGrp="1"/>
          </p:cNvSpPr>
          <p:nvPr>
            <p:ph idx="1"/>
          </p:nvPr>
        </p:nvSpPr>
        <p:spPr/>
        <p:txBody>
          <a:bodyPr/>
          <a:lstStyle/>
          <a:p>
            <a:endParaRPr lang="it-IT"/>
          </a:p>
        </p:txBody>
      </p:sp>
      <p:pic>
        <p:nvPicPr>
          <p:cNvPr id="4" name="Immagine 3">
            <a:extLst>
              <a:ext uri="{FF2B5EF4-FFF2-40B4-BE49-F238E27FC236}">
                <a16:creationId xmlns="" xmlns:a16="http://schemas.microsoft.com/office/drawing/2014/main" id="{D65171E5-78F3-4D42-988B-F45AE24A81CA}"/>
              </a:ext>
            </a:extLst>
          </p:cNvPr>
          <p:cNvPicPr>
            <a:picLocks noChangeAspect="1"/>
          </p:cNvPicPr>
          <p:nvPr/>
        </p:nvPicPr>
        <p:blipFill>
          <a:blip r:embed="rId2" cstate="print"/>
          <a:stretch>
            <a:fillRect/>
          </a:stretch>
        </p:blipFill>
        <p:spPr>
          <a:xfrm>
            <a:off x="0" y="0"/>
            <a:ext cx="12192000" cy="6858000"/>
          </a:xfrm>
          <a:prstGeom prst="rect">
            <a:avLst/>
          </a:prstGeom>
        </p:spPr>
      </p:pic>
      <p:sp>
        <p:nvSpPr>
          <p:cNvPr id="5" name="Titolo 1">
            <a:extLst>
              <a:ext uri="{FF2B5EF4-FFF2-40B4-BE49-F238E27FC236}">
                <a16:creationId xmlns="" xmlns:a16="http://schemas.microsoft.com/office/drawing/2014/main" id="{2AF59CEB-2028-4BC0-9FAC-1BD3292B9F73}"/>
              </a:ext>
            </a:extLst>
          </p:cNvPr>
          <p:cNvSpPr txBox="1">
            <a:spLocks/>
          </p:cNvSpPr>
          <p:nvPr/>
        </p:nvSpPr>
        <p:spPr>
          <a:xfrm>
            <a:off x="1696928" y="1697506"/>
            <a:ext cx="10071519" cy="15241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2400" dirty="0">
                <a:solidFill>
                  <a:schemeClr val="bg1"/>
                </a:solidFill>
                <a:latin typeface="+mn-lt"/>
                <a:ea typeface="Open Sans Light" panose="020B0306030504020204" pitchFamily="34" charset="0"/>
                <a:cs typeface="Open Sans Light" panose="020B0306030504020204" pitchFamily="34" charset="0"/>
              </a:rPr>
              <a:t>QUESTO</a:t>
            </a:r>
            <a:r>
              <a:rPr lang="en-GB" sz="2400" dirty="0">
                <a:solidFill>
                  <a:schemeClr val="bg1"/>
                </a:solidFill>
                <a:latin typeface="+mn-lt"/>
                <a:ea typeface="Open Sans" panose="020B0606030504020204" pitchFamily="34" charset="0"/>
                <a:cs typeface="Open Sans" panose="020B0606030504020204" pitchFamily="34" charset="0"/>
              </a:rPr>
              <a:t> </a:t>
            </a:r>
            <a:r>
              <a:rPr lang="en-GB" sz="2400" b="1" dirty="0">
                <a:solidFill>
                  <a:schemeClr val="bg1"/>
                </a:solidFill>
                <a:latin typeface="+mn-lt"/>
                <a:ea typeface="Open Sans" panose="020B0606030504020204" pitchFamily="34" charset="0"/>
                <a:cs typeface="Open Sans" panose="020B0606030504020204" pitchFamily="34" charset="0"/>
              </a:rPr>
              <a:t>PROGETTO ASSICURATIVO </a:t>
            </a:r>
            <a:r>
              <a:rPr lang="en-GB" sz="2400" dirty="0">
                <a:solidFill>
                  <a:schemeClr val="bg1"/>
                </a:solidFill>
                <a:latin typeface="+mn-lt"/>
                <a:ea typeface="Open Sans Light" panose="020B0306030504020204" pitchFamily="34" charset="0"/>
                <a:cs typeface="Open Sans Light" panose="020B0306030504020204" pitchFamily="34" charset="0"/>
              </a:rPr>
              <a:t>NASCE </a:t>
            </a:r>
            <a:br>
              <a:rPr lang="en-GB" sz="2400" dirty="0">
                <a:solidFill>
                  <a:schemeClr val="bg1"/>
                </a:solidFill>
                <a:latin typeface="+mn-lt"/>
                <a:ea typeface="Open Sans Light" panose="020B0306030504020204" pitchFamily="34" charset="0"/>
                <a:cs typeface="Open Sans Light" panose="020B0306030504020204" pitchFamily="34" charset="0"/>
              </a:rPr>
            </a:br>
            <a:r>
              <a:rPr lang="en-GB" sz="2400" dirty="0">
                <a:solidFill>
                  <a:schemeClr val="bg1"/>
                </a:solidFill>
                <a:latin typeface="+mn-lt"/>
                <a:ea typeface="Open Sans Light" panose="020B0306030504020204" pitchFamily="34" charset="0"/>
                <a:cs typeface="Open Sans Light" panose="020B0306030504020204" pitchFamily="34" charset="0"/>
              </a:rPr>
              <a:t>IN </a:t>
            </a:r>
            <a:r>
              <a:rPr lang="en-GB" sz="2400" b="1" dirty="0">
                <a:solidFill>
                  <a:schemeClr val="bg1"/>
                </a:solidFill>
                <a:latin typeface="+mn-lt"/>
                <a:ea typeface="Open Sans" panose="020B0606030504020204" pitchFamily="34" charset="0"/>
                <a:cs typeface="Open Sans" panose="020B0606030504020204" pitchFamily="34" charset="0"/>
              </a:rPr>
              <a:t>ESCLUSIVA PER GLI INSEGNANTI ISCRITTI AL SINDACATO</a:t>
            </a:r>
            <a:br>
              <a:rPr lang="en-GB" sz="2400" b="1" dirty="0">
                <a:solidFill>
                  <a:schemeClr val="bg1"/>
                </a:solidFill>
                <a:latin typeface="+mn-lt"/>
                <a:ea typeface="Open Sans" panose="020B0606030504020204" pitchFamily="34" charset="0"/>
                <a:cs typeface="Open Sans" panose="020B0606030504020204" pitchFamily="34" charset="0"/>
              </a:rPr>
            </a:br>
            <a:r>
              <a:rPr lang="en-GB" sz="2400" b="1" dirty="0">
                <a:solidFill>
                  <a:schemeClr val="bg1"/>
                </a:solidFill>
                <a:latin typeface="+mn-lt"/>
                <a:ea typeface="Open Sans" panose="020B0606030504020204" pitchFamily="34" charset="0"/>
                <a:cs typeface="Open Sans" panose="020B0606030504020204" pitchFamily="34" charset="0"/>
              </a:rPr>
              <a:t>FEDERAZIONE GILDA-UNAMS</a:t>
            </a:r>
            <a:r>
              <a:rPr lang="en-GB" sz="2400" dirty="0">
                <a:solidFill>
                  <a:schemeClr val="bg1"/>
                </a:solidFill>
                <a:latin typeface="+mn-lt"/>
                <a:ea typeface="Open Sans" panose="020B0606030504020204" pitchFamily="34" charset="0"/>
                <a:cs typeface="Open Sans" panose="020B0606030504020204" pitchFamily="34" charset="0"/>
              </a:rPr>
              <a:t>, </a:t>
            </a:r>
            <a:br>
              <a:rPr lang="en-GB" sz="2400" dirty="0">
                <a:solidFill>
                  <a:schemeClr val="bg1"/>
                </a:solidFill>
                <a:latin typeface="+mn-lt"/>
                <a:ea typeface="Open Sans" panose="020B0606030504020204" pitchFamily="34" charset="0"/>
                <a:cs typeface="Open Sans" panose="020B0606030504020204" pitchFamily="34" charset="0"/>
              </a:rPr>
            </a:br>
            <a:r>
              <a:rPr lang="en-GB" sz="2000" dirty="0">
                <a:solidFill>
                  <a:schemeClr val="bg1"/>
                </a:solidFill>
                <a:latin typeface="+mn-lt"/>
                <a:ea typeface="Open Sans Light" panose="020B0306030504020204" pitchFamily="34" charset="0"/>
                <a:cs typeface="Open Sans Light" panose="020B0306030504020204" pitchFamily="34" charset="0"/>
              </a:rPr>
              <a:t>SULLA FALSARIGA DI QUANTO VIENE OFFERTO IN FRANCIA ORMAI DA QUALCHE ANNO</a:t>
            </a:r>
            <a:endParaRPr lang="it-IT" sz="2200" dirty="0">
              <a:solidFill>
                <a:schemeClr val="bg1"/>
              </a:solidFill>
              <a:latin typeface="+mn-lt"/>
              <a:ea typeface="Open Sans Light" panose="020B0306030504020204" pitchFamily="34" charset="0"/>
              <a:cs typeface="Open Sans Light" panose="020B0306030504020204" pitchFamily="34" charset="0"/>
            </a:endParaRPr>
          </a:p>
        </p:txBody>
      </p:sp>
      <p:pic>
        <p:nvPicPr>
          <p:cNvPr id="6" name="Immagine 5">
            <a:extLst>
              <a:ext uri="{FF2B5EF4-FFF2-40B4-BE49-F238E27FC236}">
                <a16:creationId xmlns="" xmlns:a16="http://schemas.microsoft.com/office/drawing/2014/main" id="{50FC68CD-B0C4-4EF2-BA79-D6D8E0F7E7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35" y="6311900"/>
            <a:ext cx="869353" cy="435266"/>
          </a:xfrm>
          <a:prstGeom prst="rect">
            <a:avLst/>
          </a:prstGeom>
        </p:spPr>
      </p:pic>
      <p:pic>
        <p:nvPicPr>
          <p:cNvPr id="7" name="Immagine 6">
            <a:extLst>
              <a:ext uri="{FF2B5EF4-FFF2-40B4-BE49-F238E27FC236}">
                <a16:creationId xmlns="" xmlns:a16="http://schemas.microsoft.com/office/drawing/2014/main" id="{4E05DDA2-61B5-4B38-8A50-E9157D4ED683}"/>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11414548" y="6176963"/>
            <a:ext cx="678617" cy="584415"/>
          </a:xfrm>
          <a:prstGeom prst="rect">
            <a:avLst/>
          </a:prstGeom>
        </p:spPr>
      </p:pic>
      <p:sp>
        <p:nvSpPr>
          <p:cNvPr id="16" name="Rettangolo 15">
            <a:extLst>
              <a:ext uri="{FF2B5EF4-FFF2-40B4-BE49-F238E27FC236}">
                <a16:creationId xmlns="" xmlns:a16="http://schemas.microsoft.com/office/drawing/2014/main" id="{E54CCECE-D5E3-42AE-A83B-D5C89440BF41}"/>
              </a:ext>
            </a:extLst>
          </p:cNvPr>
          <p:cNvSpPr/>
          <p:nvPr/>
        </p:nvSpPr>
        <p:spPr>
          <a:xfrm>
            <a:off x="1130451" y="3815365"/>
            <a:ext cx="9665208" cy="2015936"/>
          </a:xfrm>
          <a:prstGeom prst="rect">
            <a:avLst/>
          </a:prstGeom>
        </p:spPr>
        <p:txBody>
          <a:bodyPr wrap="square">
            <a:spAutoFit/>
          </a:bodyPr>
          <a:lstStyle/>
          <a:p>
            <a:pPr algn="ctr"/>
            <a:r>
              <a:rPr lang="it-IT" sz="2500" dirty="0">
                <a:solidFill>
                  <a:schemeClr val="bg1"/>
                </a:solidFill>
                <a:ea typeface="Open Sans Light" panose="020B0306030504020204" pitchFamily="34" charset="0"/>
                <a:cs typeface="Open Sans Light" panose="020B0306030504020204" pitchFamily="34" charset="0"/>
              </a:rPr>
              <a:t>Abbiamo infatti, analizzato le necessità assicurative degli insegnanti in Italia, definendo così </a:t>
            </a:r>
          </a:p>
          <a:p>
            <a:pPr algn="ctr"/>
            <a:r>
              <a:rPr lang="it-IT" sz="2500" dirty="0">
                <a:solidFill>
                  <a:schemeClr val="bg1"/>
                </a:solidFill>
                <a:ea typeface="Open Sans Light" panose="020B0306030504020204" pitchFamily="34" charset="0"/>
                <a:cs typeface="Open Sans Light" panose="020B0306030504020204" pitchFamily="34" charset="0"/>
              </a:rPr>
              <a:t>un </a:t>
            </a:r>
            <a:r>
              <a:rPr lang="it-IT" sz="2500" b="1" i="1" dirty="0">
                <a:solidFill>
                  <a:schemeClr val="bg1"/>
                </a:solidFill>
                <a:ea typeface="Open Sans" panose="020B0606030504020204" pitchFamily="34" charset="0"/>
                <a:cs typeface="Open Sans" panose="020B0606030504020204" pitchFamily="34" charset="0"/>
              </a:rPr>
              <a:t>progetto assicurativo da presentare al mondo della scuola,</a:t>
            </a:r>
          </a:p>
          <a:p>
            <a:pPr algn="ctr"/>
            <a:endParaRPr lang="it-IT" sz="2500" b="1" i="1" dirty="0">
              <a:solidFill>
                <a:schemeClr val="bg1"/>
              </a:solidFill>
            </a:endParaRPr>
          </a:p>
          <a:p>
            <a:pPr algn="ctr"/>
            <a:r>
              <a:rPr lang="it-IT" sz="2500" dirty="0">
                <a:solidFill>
                  <a:schemeClr val="bg1"/>
                </a:solidFill>
                <a:ea typeface="Open Sans Light" panose="020B0306030504020204" pitchFamily="34" charset="0"/>
                <a:cs typeface="Open Sans Light" panose="020B0306030504020204" pitchFamily="34" charset="0"/>
              </a:rPr>
              <a:t>In merito alle </a:t>
            </a:r>
            <a:r>
              <a:rPr lang="it-IT" sz="2500" u="sng" dirty="0">
                <a:solidFill>
                  <a:schemeClr val="bg1"/>
                </a:solidFill>
                <a:ea typeface="Open Sans Light" panose="020B0306030504020204" pitchFamily="34" charset="0"/>
                <a:cs typeface="Open Sans Light" panose="020B0306030504020204" pitchFamily="34" charset="0"/>
              </a:rPr>
              <a:t>seguenti coperture assicurative</a:t>
            </a:r>
            <a:r>
              <a:rPr lang="it-IT" sz="2500" dirty="0">
                <a:solidFill>
                  <a:schemeClr val="bg1"/>
                </a:solidFill>
                <a:ea typeface="Open Sans Light" panose="020B0306030504020204" pitchFamily="34" charset="0"/>
                <a:cs typeface="Open Sans Light" panose="020B0306030504020204" pitchFamily="34" charset="0"/>
              </a:rPr>
              <a:t>:</a:t>
            </a:r>
            <a:endParaRPr lang="it-IT" sz="2500" dirty="0"/>
          </a:p>
        </p:txBody>
      </p:sp>
      <p:sp>
        <p:nvSpPr>
          <p:cNvPr id="18" name="Rettangolo 17">
            <a:extLst>
              <a:ext uri="{FF2B5EF4-FFF2-40B4-BE49-F238E27FC236}">
                <a16:creationId xmlns="" xmlns:a16="http://schemas.microsoft.com/office/drawing/2014/main" id="{E001B9CF-A40C-46C6-85DA-BBD2AB303336}"/>
              </a:ext>
            </a:extLst>
          </p:cNvPr>
          <p:cNvSpPr/>
          <p:nvPr/>
        </p:nvSpPr>
        <p:spPr>
          <a:xfrm>
            <a:off x="2325799" y="420772"/>
            <a:ext cx="8603958" cy="830997"/>
          </a:xfrm>
          <a:prstGeom prst="rect">
            <a:avLst/>
          </a:prstGeom>
        </p:spPr>
        <p:txBody>
          <a:bodyPr wrap="none">
            <a:spAutoFit/>
          </a:bodyPr>
          <a:lstStyle/>
          <a:p>
            <a:pPr algn="ctr"/>
            <a:r>
              <a:rPr lang="it-IT" sz="4800" b="1" dirty="0">
                <a:solidFill>
                  <a:srgbClr val="FF0000"/>
                </a:solidFill>
                <a:effectLst>
                  <a:outerShdw blurRad="38100" dist="38100" dir="2700000" algn="tl">
                    <a:srgbClr val="000000">
                      <a:alpha val="43137"/>
                    </a:srgbClr>
                  </a:outerShdw>
                </a:effectLst>
                <a:latin typeface="Calibri" panose="020F0502020204030204" pitchFamily="34" charset="0"/>
              </a:rPr>
              <a:t>LA CONVENZIONE GILDA UNAMS</a:t>
            </a:r>
          </a:p>
        </p:txBody>
      </p:sp>
      <p:pic>
        <p:nvPicPr>
          <p:cNvPr id="11" name="Immagine 10">
            <a:extLst>
              <a:ext uri="{FF2B5EF4-FFF2-40B4-BE49-F238E27FC236}">
                <a16:creationId xmlns="" xmlns:a16="http://schemas.microsoft.com/office/drawing/2014/main" id="{FB787AD2-24B2-4A94-9C05-4FA15E11A06B}"/>
              </a:ext>
            </a:extLst>
          </p:cNvPr>
          <p:cNvPicPr>
            <a:picLocks noChangeAspect="1"/>
          </p:cNvPicPr>
          <p:nvPr/>
        </p:nvPicPr>
        <p:blipFill>
          <a:blip r:embed="rId6" cstate="print"/>
          <a:stretch>
            <a:fillRect/>
          </a:stretch>
        </p:blipFill>
        <p:spPr>
          <a:xfrm>
            <a:off x="171431" y="415636"/>
            <a:ext cx="1954251" cy="2410243"/>
          </a:xfrm>
          <a:prstGeom prst="rect">
            <a:avLst/>
          </a:prstGeom>
        </p:spPr>
      </p:pic>
    </p:spTree>
    <p:extLst>
      <p:ext uri="{BB962C8B-B14F-4D97-AF65-F5344CB8AC3E}">
        <p14:creationId xmlns:p14="http://schemas.microsoft.com/office/powerpoint/2010/main" val="262914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8BD5263A-26FB-483E-9F34-24A81EE975D3}"/>
              </a:ext>
            </a:extLst>
          </p:cNvPr>
          <p:cNvSpPr>
            <a:spLocks noGrp="1"/>
          </p:cNvSpPr>
          <p:nvPr>
            <p:ph type="title"/>
          </p:nvPr>
        </p:nvSpPr>
        <p:spPr/>
        <p:txBody>
          <a:bodyPr/>
          <a:lstStyle/>
          <a:p>
            <a:endParaRPr lang="it-IT"/>
          </a:p>
        </p:txBody>
      </p:sp>
      <p:sp>
        <p:nvSpPr>
          <p:cNvPr id="3" name="Segnaposto contenuto 2">
            <a:extLst>
              <a:ext uri="{FF2B5EF4-FFF2-40B4-BE49-F238E27FC236}">
                <a16:creationId xmlns="" xmlns:a16="http://schemas.microsoft.com/office/drawing/2014/main" id="{12A83F2A-32C7-4133-8DDF-C3F966E053F3}"/>
              </a:ext>
            </a:extLst>
          </p:cNvPr>
          <p:cNvSpPr>
            <a:spLocks noGrp="1"/>
          </p:cNvSpPr>
          <p:nvPr>
            <p:ph idx="1"/>
          </p:nvPr>
        </p:nvSpPr>
        <p:spPr/>
        <p:txBody>
          <a:bodyPr/>
          <a:lstStyle/>
          <a:p>
            <a:endParaRPr lang="it-IT"/>
          </a:p>
        </p:txBody>
      </p:sp>
      <p:pic>
        <p:nvPicPr>
          <p:cNvPr id="4" name="Immagine 3">
            <a:extLst>
              <a:ext uri="{FF2B5EF4-FFF2-40B4-BE49-F238E27FC236}">
                <a16:creationId xmlns="" xmlns:a16="http://schemas.microsoft.com/office/drawing/2014/main" id="{D65171E5-78F3-4D42-988B-F45AE24A81CA}"/>
              </a:ext>
            </a:extLst>
          </p:cNvPr>
          <p:cNvPicPr>
            <a:picLocks noChangeAspect="1"/>
          </p:cNvPicPr>
          <p:nvPr/>
        </p:nvPicPr>
        <p:blipFill>
          <a:blip r:embed="rId2" cstate="print"/>
          <a:stretch>
            <a:fillRect/>
          </a:stretch>
        </p:blipFill>
        <p:spPr>
          <a:xfrm>
            <a:off x="0" y="0"/>
            <a:ext cx="12192000" cy="6858000"/>
          </a:xfrm>
          <a:prstGeom prst="rect">
            <a:avLst/>
          </a:prstGeom>
        </p:spPr>
      </p:pic>
      <p:grpSp>
        <p:nvGrpSpPr>
          <p:cNvPr id="16" name="Gruppo 15">
            <a:extLst>
              <a:ext uri="{FF2B5EF4-FFF2-40B4-BE49-F238E27FC236}">
                <a16:creationId xmlns="" xmlns:a16="http://schemas.microsoft.com/office/drawing/2014/main" id="{7F627235-56AB-43C7-9511-D9FC7D420166}"/>
              </a:ext>
            </a:extLst>
          </p:cNvPr>
          <p:cNvGrpSpPr/>
          <p:nvPr/>
        </p:nvGrpSpPr>
        <p:grpSpPr>
          <a:xfrm>
            <a:off x="1042517" y="3048662"/>
            <a:ext cx="10080787" cy="784576"/>
            <a:chOff x="2063495" y="1523283"/>
            <a:chExt cx="8119872" cy="751137"/>
          </a:xfrm>
        </p:grpSpPr>
        <p:sp>
          <p:nvSpPr>
            <p:cNvPr id="17" name="Rettangolo arrotondato 34">
              <a:extLst>
                <a:ext uri="{FF2B5EF4-FFF2-40B4-BE49-F238E27FC236}">
                  <a16:creationId xmlns="" xmlns:a16="http://schemas.microsoft.com/office/drawing/2014/main" id="{0690F535-BA88-4AC3-B03D-7BCE600ECFD8}"/>
                </a:ext>
              </a:extLst>
            </p:cNvPr>
            <p:cNvSpPr/>
            <p:nvPr/>
          </p:nvSpPr>
          <p:spPr>
            <a:xfrm>
              <a:off x="2118359" y="1570332"/>
              <a:ext cx="8065008" cy="704088"/>
            </a:xfrm>
            <a:prstGeom prst="roundRect">
              <a:avLst>
                <a:gd name="adj" fmla="val 50000"/>
              </a:avLst>
            </a:prstGeom>
            <a:solidFill>
              <a:srgbClr val="EDB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arrotondato 35">
              <a:extLst>
                <a:ext uri="{FF2B5EF4-FFF2-40B4-BE49-F238E27FC236}">
                  <a16:creationId xmlns="" xmlns:a16="http://schemas.microsoft.com/office/drawing/2014/main" id="{57A8C4CD-40F1-4AEE-B421-345F5EF09280}"/>
                </a:ext>
              </a:extLst>
            </p:cNvPr>
            <p:cNvSpPr/>
            <p:nvPr/>
          </p:nvSpPr>
          <p:spPr>
            <a:xfrm>
              <a:off x="2063495" y="1523283"/>
              <a:ext cx="8065008" cy="704088"/>
            </a:xfrm>
            <a:prstGeom prst="roundRect">
              <a:avLst>
                <a:gd name="adj" fmla="val 50000"/>
              </a:avLst>
            </a:prstGeom>
            <a:solidFill>
              <a:srgbClr val="F7C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2" name="Rettangolo 21">
            <a:extLst>
              <a:ext uri="{FF2B5EF4-FFF2-40B4-BE49-F238E27FC236}">
                <a16:creationId xmlns="" xmlns:a16="http://schemas.microsoft.com/office/drawing/2014/main" id="{41BDBEA3-CE72-4B21-86D4-2204AAE17505}"/>
              </a:ext>
            </a:extLst>
          </p:cNvPr>
          <p:cNvSpPr/>
          <p:nvPr/>
        </p:nvSpPr>
        <p:spPr>
          <a:xfrm>
            <a:off x="3824340" y="3131018"/>
            <a:ext cx="3286862" cy="584775"/>
          </a:xfrm>
          <a:prstGeom prst="rect">
            <a:avLst/>
          </a:prstGeom>
        </p:spPr>
        <p:txBody>
          <a:bodyPr wrap="none">
            <a:spAutoFit/>
          </a:bodyPr>
          <a:lstStyle/>
          <a:p>
            <a:pPr marL="457200" indent="-457200">
              <a:buFont typeface="Arial" panose="020B0604020202020204" pitchFamily="34" charset="0"/>
              <a:buChar char="•"/>
            </a:pPr>
            <a:r>
              <a:rPr lang="it-IT" sz="3200" b="1" dirty="0">
                <a:solidFill>
                  <a:schemeClr val="bg1"/>
                </a:solidFill>
                <a:ea typeface="Open Sans Extrabold" panose="020B0606030504020204" pitchFamily="34" charset="0"/>
                <a:cs typeface="Open Sans Extrabold" panose="020B0606030504020204" pitchFamily="34" charset="0"/>
              </a:rPr>
              <a:t>TUTELA LEGALE</a:t>
            </a:r>
            <a:endParaRPr lang="it-IT" sz="3200" dirty="0"/>
          </a:p>
        </p:txBody>
      </p:sp>
      <p:pic>
        <p:nvPicPr>
          <p:cNvPr id="23" name="Immagine 22">
            <a:extLst>
              <a:ext uri="{FF2B5EF4-FFF2-40B4-BE49-F238E27FC236}">
                <a16:creationId xmlns="" xmlns:a16="http://schemas.microsoft.com/office/drawing/2014/main" id="{C7D004A6-CD39-443D-BBF1-711FA0AD9C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35" y="6311900"/>
            <a:ext cx="869353" cy="435266"/>
          </a:xfrm>
          <a:prstGeom prst="rect">
            <a:avLst/>
          </a:prstGeom>
        </p:spPr>
      </p:pic>
      <p:pic>
        <p:nvPicPr>
          <p:cNvPr id="24" name="Immagine 23">
            <a:extLst>
              <a:ext uri="{FF2B5EF4-FFF2-40B4-BE49-F238E27FC236}">
                <a16:creationId xmlns="" xmlns:a16="http://schemas.microsoft.com/office/drawing/2014/main" id="{2B0C6234-4E95-484D-959D-7134E6285B22}"/>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11414548" y="6176963"/>
            <a:ext cx="678617" cy="584415"/>
          </a:xfrm>
          <a:prstGeom prst="rect">
            <a:avLst/>
          </a:prstGeom>
        </p:spPr>
      </p:pic>
      <p:grpSp>
        <p:nvGrpSpPr>
          <p:cNvPr id="12" name="Gruppo 11">
            <a:extLst>
              <a:ext uri="{FF2B5EF4-FFF2-40B4-BE49-F238E27FC236}">
                <a16:creationId xmlns="" xmlns:a16="http://schemas.microsoft.com/office/drawing/2014/main" id="{4E8DA00F-1A47-4249-9D1B-3AFE2BC11CD0}"/>
              </a:ext>
            </a:extLst>
          </p:cNvPr>
          <p:cNvGrpSpPr/>
          <p:nvPr/>
        </p:nvGrpSpPr>
        <p:grpSpPr>
          <a:xfrm>
            <a:off x="1069407" y="4687186"/>
            <a:ext cx="10080787" cy="784576"/>
            <a:chOff x="2063495" y="1523283"/>
            <a:chExt cx="8119872" cy="751137"/>
          </a:xfrm>
        </p:grpSpPr>
        <p:sp>
          <p:nvSpPr>
            <p:cNvPr id="13" name="Rettangolo arrotondato 34">
              <a:extLst>
                <a:ext uri="{FF2B5EF4-FFF2-40B4-BE49-F238E27FC236}">
                  <a16:creationId xmlns="" xmlns:a16="http://schemas.microsoft.com/office/drawing/2014/main" id="{105805B7-14A4-4AAB-A60A-276CE09318F2}"/>
                </a:ext>
              </a:extLst>
            </p:cNvPr>
            <p:cNvSpPr/>
            <p:nvPr/>
          </p:nvSpPr>
          <p:spPr>
            <a:xfrm>
              <a:off x="2118359" y="1570332"/>
              <a:ext cx="8065008" cy="704088"/>
            </a:xfrm>
            <a:prstGeom prst="roundRect">
              <a:avLst>
                <a:gd name="adj" fmla="val 50000"/>
              </a:avLst>
            </a:prstGeom>
            <a:solidFill>
              <a:srgbClr val="EDB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arrotondato 35">
              <a:extLst>
                <a:ext uri="{FF2B5EF4-FFF2-40B4-BE49-F238E27FC236}">
                  <a16:creationId xmlns="" xmlns:a16="http://schemas.microsoft.com/office/drawing/2014/main" id="{BEE767CF-48DA-4170-9FC6-D991287258B7}"/>
                </a:ext>
              </a:extLst>
            </p:cNvPr>
            <p:cNvSpPr/>
            <p:nvPr/>
          </p:nvSpPr>
          <p:spPr>
            <a:xfrm>
              <a:off x="2063495" y="1523283"/>
              <a:ext cx="8065008" cy="704088"/>
            </a:xfrm>
            <a:prstGeom prst="roundRect">
              <a:avLst>
                <a:gd name="adj" fmla="val 50000"/>
              </a:avLst>
            </a:prstGeom>
            <a:solidFill>
              <a:srgbClr val="F7C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0" name="Rettangolo 19">
            <a:extLst>
              <a:ext uri="{FF2B5EF4-FFF2-40B4-BE49-F238E27FC236}">
                <a16:creationId xmlns="" xmlns:a16="http://schemas.microsoft.com/office/drawing/2014/main" id="{C93BBA64-AEB7-49D8-800E-461B0590D434}"/>
              </a:ext>
            </a:extLst>
          </p:cNvPr>
          <p:cNvSpPr/>
          <p:nvPr/>
        </p:nvSpPr>
        <p:spPr>
          <a:xfrm>
            <a:off x="3831927" y="4793292"/>
            <a:ext cx="5343066" cy="584775"/>
          </a:xfrm>
          <a:prstGeom prst="rect">
            <a:avLst/>
          </a:prstGeom>
        </p:spPr>
        <p:txBody>
          <a:bodyPr wrap="none">
            <a:spAutoFit/>
          </a:bodyPr>
          <a:lstStyle/>
          <a:p>
            <a:pPr marL="457200" indent="-457200">
              <a:buFont typeface="Arial" panose="020B0604020202020204" pitchFamily="34" charset="0"/>
              <a:buChar char="•"/>
            </a:pPr>
            <a:r>
              <a:rPr lang="it-IT" sz="3200" b="1" dirty="0">
                <a:solidFill>
                  <a:schemeClr val="bg1"/>
                </a:solidFill>
                <a:ea typeface="Open Sans Extrabold" panose="020B0606030504020204" pitchFamily="34" charset="0"/>
                <a:cs typeface="Open Sans Extrabold" panose="020B0606030504020204" pitchFamily="34" charset="0"/>
              </a:rPr>
              <a:t>CONSULENZA PSICOLOGICA</a:t>
            </a:r>
            <a:endParaRPr lang="it-IT" sz="3200" dirty="0"/>
          </a:p>
        </p:txBody>
      </p:sp>
      <p:pic>
        <p:nvPicPr>
          <p:cNvPr id="21" name="Immagine 20">
            <a:extLst>
              <a:ext uri="{FF2B5EF4-FFF2-40B4-BE49-F238E27FC236}">
                <a16:creationId xmlns="" xmlns:a16="http://schemas.microsoft.com/office/drawing/2014/main" id="{5F920985-1DB8-4A8B-9F32-845A64FDD0FC}"/>
              </a:ext>
            </a:extLst>
          </p:cNvPr>
          <p:cNvPicPr>
            <a:picLocks noChangeAspect="1"/>
          </p:cNvPicPr>
          <p:nvPr/>
        </p:nvPicPr>
        <p:blipFill>
          <a:blip r:embed="rId6" cstate="print">
            <a:alphaModFix amt="85000"/>
          </a:blip>
          <a:stretch>
            <a:fillRect/>
          </a:stretch>
        </p:blipFill>
        <p:spPr>
          <a:xfrm>
            <a:off x="8549670" y="707539"/>
            <a:ext cx="2784245" cy="1696738"/>
          </a:xfrm>
          <a:prstGeom prst="rect">
            <a:avLst/>
          </a:prstGeom>
        </p:spPr>
      </p:pic>
      <p:sp>
        <p:nvSpPr>
          <p:cNvPr id="25" name="Rettangolo 24">
            <a:extLst>
              <a:ext uri="{FF2B5EF4-FFF2-40B4-BE49-F238E27FC236}">
                <a16:creationId xmlns="" xmlns:a16="http://schemas.microsoft.com/office/drawing/2014/main" id="{E001B9CF-A40C-46C6-85DA-BBD2AB303336}"/>
              </a:ext>
            </a:extLst>
          </p:cNvPr>
          <p:cNvSpPr/>
          <p:nvPr/>
        </p:nvSpPr>
        <p:spPr>
          <a:xfrm>
            <a:off x="1923895" y="1252045"/>
            <a:ext cx="5560175" cy="707886"/>
          </a:xfrm>
          <a:prstGeom prst="rect">
            <a:avLst/>
          </a:prstGeom>
        </p:spPr>
        <p:txBody>
          <a:bodyPr wrap="none">
            <a:spAutoFit/>
          </a:bodyPr>
          <a:lstStyle/>
          <a:p>
            <a:pPr algn="ctr"/>
            <a:r>
              <a:rPr lang="it-IT" sz="4000" b="1" dirty="0">
                <a:solidFill>
                  <a:srgbClr val="FF0000"/>
                </a:solidFill>
                <a:effectLst>
                  <a:outerShdw blurRad="38100" dist="38100" dir="2700000" algn="tl">
                    <a:srgbClr val="000000">
                      <a:alpha val="43137"/>
                    </a:srgbClr>
                  </a:outerShdw>
                </a:effectLst>
                <a:latin typeface="Calibri" panose="020F0502020204030204" pitchFamily="34" charset="0"/>
              </a:rPr>
              <a:t>COSA OFFRE LA POLIZZA?</a:t>
            </a:r>
          </a:p>
        </p:txBody>
      </p:sp>
    </p:spTree>
    <p:extLst>
      <p:ext uri="{BB962C8B-B14F-4D97-AF65-F5344CB8AC3E}">
        <p14:creationId xmlns:p14="http://schemas.microsoft.com/office/powerpoint/2010/main" val="382342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 xmlns:a16="http://schemas.microsoft.com/office/drawing/2014/main" id="{7ED4C86E-AD3F-4885-B691-69148D853D46}"/>
              </a:ext>
            </a:extLst>
          </p:cNvPr>
          <p:cNvPicPr>
            <a:picLocks noChangeAspect="1"/>
          </p:cNvPicPr>
          <p:nvPr/>
        </p:nvPicPr>
        <p:blipFill>
          <a:blip r:embed="rId2" cstate="print"/>
          <a:stretch>
            <a:fillRect/>
          </a:stretch>
        </p:blipFill>
        <p:spPr>
          <a:xfrm>
            <a:off x="0" y="0"/>
            <a:ext cx="12192000" cy="6858000"/>
          </a:xfrm>
          <a:prstGeom prst="rect">
            <a:avLst/>
          </a:prstGeom>
        </p:spPr>
      </p:pic>
      <p:sp>
        <p:nvSpPr>
          <p:cNvPr id="7" name="Rettangolo 6">
            <a:extLst>
              <a:ext uri="{FF2B5EF4-FFF2-40B4-BE49-F238E27FC236}">
                <a16:creationId xmlns="" xmlns:a16="http://schemas.microsoft.com/office/drawing/2014/main" id="{A785507C-5328-48B6-BDCE-34D8EC09D18C}"/>
              </a:ext>
            </a:extLst>
          </p:cNvPr>
          <p:cNvSpPr/>
          <p:nvPr/>
        </p:nvSpPr>
        <p:spPr>
          <a:xfrm>
            <a:off x="1472411" y="1704622"/>
            <a:ext cx="9042654" cy="4524315"/>
          </a:xfrm>
          <a:prstGeom prst="rect">
            <a:avLst/>
          </a:prstGeom>
        </p:spPr>
        <p:txBody>
          <a:bodyPr wrap="square">
            <a:spAutoFit/>
          </a:bodyPr>
          <a:lstStyle/>
          <a:p>
            <a:pPr algn="just"/>
            <a:r>
              <a:rPr lang="it-IT" b="1" dirty="0">
                <a:solidFill>
                  <a:schemeClr val="bg1"/>
                </a:solidFill>
                <a:latin typeface="Open Sans" panose="020B0606030504020204" pitchFamily="34" charset="0"/>
                <a:ea typeface="Open Sans" panose="020B0606030504020204" pitchFamily="34" charset="0"/>
                <a:cs typeface="Open Sans" panose="020B0606030504020204" pitchFamily="34" charset="0"/>
              </a:rPr>
              <a:t>La polizza di TUTELA LEGALE non è da confondere con la polizza di R.C., quest’ultima infatti tiene indenne l’Insegnante per un DANNO arrecato ad un TERZO direttamente o conseguente a comportamenti posti in essere da alunni trovatisi sotto la sua responsabilità e sorveglianza.</a:t>
            </a:r>
          </a:p>
          <a:p>
            <a:pPr algn="just"/>
            <a:endParaRPr lang="it-IT"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just"/>
            <a:r>
              <a:rPr lang="it-IT" b="1" dirty="0">
                <a:solidFill>
                  <a:schemeClr val="bg1"/>
                </a:solidFill>
                <a:latin typeface="Open Sans" panose="020B0606030504020204" pitchFamily="34" charset="0"/>
                <a:ea typeface="Open Sans" panose="020B0606030504020204" pitchFamily="34" charset="0"/>
                <a:cs typeface="Open Sans" panose="020B0606030504020204" pitchFamily="34" charset="0"/>
              </a:rPr>
              <a:t>Quindi le due polizze opereranno “insieme” nel caso in cui l’Insegnante dovesse ricevere una RICHIESTA DANNI da un terzo; in quale modo?</a:t>
            </a:r>
          </a:p>
          <a:p>
            <a:pPr algn="just"/>
            <a:endParaRPr lang="it-IT"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just">
              <a:buFont typeface="Wingdings"/>
              <a:buChar char="à"/>
            </a:pPr>
            <a:r>
              <a:rPr lang="it-IT" b="1" u="sng"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itchFamily="2" charset="2"/>
              </a:rPr>
              <a:t>La Polizza di R.C.</a:t>
            </a:r>
            <a:r>
              <a:rPr lang="it-IT"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itchFamily="2" charset="2"/>
              </a:rPr>
              <a:t> risarcisce il terzo per il </a:t>
            </a:r>
            <a:r>
              <a:rPr lang="it-IT"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Wingdings" pitchFamily="2" charset="2"/>
              </a:rPr>
              <a:t>danno</a:t>
            </a:r>
            <a:r>
              <a:rPr lang="it-IT"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itchFamily="2" charset="2"/>
              </a:rPr>
              <a:t> subìto, in caso di responsabilità dell’Insegnante assicurato;</a:t>
            </a:r>
          </a:p>
          <a:p>
            <a:pPr algn="just">
              <a:buFont typeface="Wingdings"/>
              <a:buChar char="à"/>
            </a:pPr>
            <a:r>
              <a:rPr lang="it-IT" b="1" u="sng"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itchFamily="2" charset="2"/>
              </a:rPr>
              <a:t>La polizza di TUTELA LEGALE</a:t>
            </a:r>
            <a:r>
              <a:rPr lang="it-IT"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itchFamily="2" charset="2"/>
              </a:rPr>
              <a:t> si attiverà per il medesimo caso, qualora la Compagnia di R.C., pur esistente, non fosse operante per il caso di specie o non riconoscesse le spese di difesa ex art. 1917 c.c., andando a sostenere tutte le </a:t>
            </a:r>
            <a:r>
              <a:rPr lang="it-IT"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Wingdings" pitchFamily="2" charset="2"/>
              </a:rPr>
              <a:t>spese dell’attività svolta dall’Avvocato e dai Periti </a:t>
            </a:r>
            <a:r>
              <a:rPr lang="it-IT"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itchFamily="2" charset="2"/>
              </a:rPr>
              <a:t>necessarie all’Insegnante per difendersi; la stessa riconoscerà anche le spese legali di controparte in caso di soccombenza in giudizio o transazione autorizzata.</a:t>
            </a:r>
          </a:p>
        </p:txBody>
      </p:sp>
      <p:pic>
        <p:nvPicPr>
          <p:cNvPr id="9" name="Immagine 8">
            <a:extLst>
              <a:ext uri="{FF2B5EF4-FFF2-40B4-BE49-F238E27FC236}">
                <a16:creationId xmlns="" xmlns:a16="http://schemas.microsoft.com/office/drawing/2014/main" id="{B1856233-2C98-4162-BC94-62194B8AFB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35" y="6311900"/>
            <a:ext cx="869353" cy="435266"/>
          </a:xfrm>
          <a:prstGeom prst="rect">
            <a:avLst/>
          </a:prstGeom>
        </p:spPr>
      </p:pic>
      <p:pic>
        <p:nvPicPr>
          <p:cNvPr id="10" name="Immagine 9">
            <a:extLst>
              <a:ext uri="{FF2B5EF4-FFF2-40B4-BE49-F238E27FC236}">
                <a16:creationId xmlns="" xmlns:a16="http://schemas.microsoft.com/office/drawing/2014/main" id="{B8015DB0-581B-4A4D-9B2F-825834814C33}"/>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11414548" y="6176963"/>
            <a:ext cx="678617" cy="584415"/>
          </a:xfrm>
          <a:prstGeom prst="rect">
            <a:avLst/>
          </a:prstGeom>
        </p:spPr>
      </p:pic>
      <p:pic>
        <p:nvPicPr>
          <p:cNvPr id="11" name="Immagine 10">
            <a:extLst>
              <a:ext uri="{FF2B5EF4-FFF2-40B4-BE49-F238E27FC236}">
                <a16:creationId xmlns="" xmlns:a16="http://schemas.microsoft.com/office/drawing/2014/main" id="{5FFC9A2C-6282-46E0-AAAF-080BA900767D}"/>
              </a:ext>
            </a:extLst>
          </p:cNvPr>
          <p:cNvPicPr>
            <a:picLocks noChangeAspect="1"/>
          </p:cNvPicPr>
          <p:nvPr/>
        </p:nvPicPr>
        <p:blipFill>
          <a:blip r:embed="rId6" cstate="print">
            <a:alphaModFix amt="85000"/>
          </a:blip>
          <a:stretch>
            <a:fillRect/>
          </a:stretch>
        </p:blipFill>
        <p:spPr>
          <a:xfrm>
            <a:off x="0" y="395843"/>
            <a:ext cx="2414768" cy="1956205"/>
          </a:xfrm>
          <a:prstGeom prst="rect">
            <a:avLst/>
          </a:prstGeom>
        </p:spPr>
      </p:pic>
      <p:grpSp>
        <p:nvGrpSpPr>
          <p:cNvPr id="8" name="Gruppo 7">
            <a:extLst>
              <a:ext uri="{FF2B5EF4-FFF2-40B4-BE49-F238E27FC236}">
                <a16:creationId xmlns="" xmlns:a16="http://schemas.microsoft.com/office/drawing/2014/main" id="{7F627235-56AB-43C7-9511-D9FC7D420166}"/>
              </a:ext>
            </a:extLst>
          </p:cNvPr>
          <p:cNvGrpSpPr/>
          <p:nvPr/>
        </p:nvGrpSpPr>
        <p:grpSpPr>
          <a:xfrm>
            <a:off x="2386940" y="689606"/>
            <a:ext cx="7730837" cy="735434"/>
            <a:chOff x="1986972" y="1570332"/>
            <a:chExt cx="8298375" cy="704090"/>
          </a:xfrm>
        </p:grpSpPr>
        <p:sp>
          <p:nvSpPr>
            <p:cNvPr id="13" name="Rettangolo arrotondato 34">
              <a:extLst>
                <a:ext uri="{FF2B5EF4-FFF2-40B4-BE49-F238E27FC236}">
                  <a16:creationId xmlns="" xmlns:a16="http://schemas.microsoft.com/office/drawing/2014/main" id="{0690F535-BA88-4AC3-B03D-7BCE600ECFD8}"/>
                </a:ext>
              </a:extLst>
            </p:cNvPr>
            <p:cNvSpPr/>
            <p:nvPr/>
          </p:nvSpPr>
          <p:spPr>
            <a:xfrm>
              <a:off x="2118359" y="1570332"/>
              <a:ext cx="8065008" cy="704088"/>
            </a:xfrm>
            <a:prstGeom prst="roundRect">
              <a:avLst>
                <a:gd name="adj" fmla="val 50000"/>
              </a:avLst>
            </a:prstGeom>
            <a:solidFill>
              <a:srgbClr val="EDB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arrotondato 35">
              <a:extLst>
                <a:ext uri="{FF2B5EF4-FFF2-40B4-BE49-F238E27FC236}">
                  <a16:creationId xmlns="" xmlns:a16="http://schemas.microsoft.com/office/drawing/2014/main" id="{57A8C4CD-40F1-4AEE-B421-345F5EF09280}"/>
                </a:ext>
              </a:extLst>
            </p:cNvPr>
            <p:cNvSpPr/>
            <p:nvPr/>
          </p:nvSpPr>
          <p:spPr>
            <a:xfrm>
              <a:off x="1986972" y="1570334"/>
              <a:ext cx="8298375" cy="704088"/>
            </a:xfrm>
            <a:prstGeom prst="roundRect">
              <a:avLst>
                <a:gd name="adj" fmla="val 50000"/>
              </a:avLst>
            </a:prstGeom>
            <a:solidFill>
              <a:srgbClr val="F7C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r>
                <a:rPr lang="it-IT" sz="2800" b="1" dirty="0"/>
                <a:t>TUTELA LEGALE</a:t>
              </a:r>
              <a:r>
                <a:rPr lang="it-IT" sz="2400" b="1" dirty="0"/>
                <a:t>: CONFRONTO CON LA POLIZZA </a:t>
              </a:r>
              <a:r>
                <a:rPr lang="it-IT" sz="2400" b="1" dirty="0" err="1"/>
                <a:t>DI</a:t>
              </a:r>
              <a:r>
                <a:rPr lang="it-IT" sz="2400" b="1" dirty="0"/>
                <a:t> R.C.</a:t>
              </a:r>
            </a:p>
          </p:txBody>
        </p:sp>
      </p:grpSp>
    </p:spTree>
    <p:extLst>
      <p:ext uri="{BB962C8B-B14F-4D97-AF65-F5344CB8AC3E}">
        <p14:creationId xmlns:p14="http://schemas.microsoft.com/office/powerpoint/2010/main" val="409201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8BD5263A-26FB-483E-9F34-24A81EE975D3}"/>
              </a:ext>
            </a:extLst>
          </p:cNvPr>
          <p:cNvSpPr>
            <a:spLocks noGrp="1"/>
          </p:cNvSpPr>
          <p:nvPr>
            <p:ph type="title"/>
          </p:nvPr>
        </p:nvSpPr>
        <p:spPr/>
        <p:txBody>
          <a:bodyPr/>
          <a:lstStyle/>
          <a:p>
            <a:endParaRPr lang="it-IT"/>
          </a:p>
        </p:txBody>
      </p:sp>
      <p:sp>
        <p:nvSpPr>
          <p:cNvPr id="3" name="Segnaposto contenuto 2">
            <a:extLst>
              <a:ext uri="{FF2B5EF4-FFF2-40B4-BE49-F238E27FC236}">
                <a16:creationId xmlns="" xmlns:a16="http://schemas.microsoft.com/office/drawing/2014/main" id="{12A83F2A-32C7-4133-8DDF-C3F966E053F3}"/>
              </a:ext>
            </a:extLst>
          </p:cNvPr>
          <p:cNvSpPr>
            <a:spLocks noGrp="1"/>
          </p:cNvSpPr>
          <p:nvPr>
            <p:ph idx="1"/>
          </p:nvPr>
        </p:nvSpPr>
        <p:spPr/>
        <p:txBody>
          <a:bodyPr/>
          <a:lstStyle/>
          <a:p>
            <a:endParaRPr lang="it-IT"/>
          </a:p>
        </p:txBody>
      </p:sp>
      <p:pic>
        <p:nvPicPr>
          <p:cNvPr id="4" name="Immagine 3">
            <a:extLst>
              <a:ext uri="{FF2B5EF4-FFF2-40B4-BE49-F238E27FC236}">
                <a16:creationId xmlns="" xmlns:a16="http://schemas.microsoft.com/office/drawing/2014/main" id="{D65171E5-78F3-4D42-988B-F45AE24A81CA}"/>
              </a:ext>
            </a:extLst>
          </p:cNvPr>
          <p:cNvPicPr>
            <a:picLocks noChangeAspect="1"/>
          </p:cNvPicPr>
          <p:nvPr/>
        </p:nvPicPr>
        <p:blipFill>
          <a:blip r:embed="rId2" cstate="print"/>
          <a:stretch>
            <a:fillRect/>
          </a:stretch>
        </p:blipFill>
        <p:spPr>
          <a:xfrm>
            <a:off x="0" y="0"/>
            <a:ext cx="12192000" cy="6858000"/>
          </a:xfrm>
          <a:prstGeom prst="rect">
            <a:avLst/>
          </a:prstGeom>
        </p:spPr>
      </p:pic>
      <p:grpSp>
        <p:nvGrpSpPr>
          <p:cNvPr id="5" name="Gruppo 4">
            <a:extLst>
              <a:ext uri="{FF2B5EF4-FFF2-40B4-BE49-F238E27FC236}">
                <a16:creationId xmlns="" xmlns:a16="http://schemas.microsoft.com/office/drawing/2014/main" id="{65B06489-3C3E-4A75-AF13-07154511D9DE}"/>
              </a:ext>
            </a:extLst>
          </p:cNvPr>
          <p:cNvGrpSpPr/>
          <p:nvPr/>
        </p:nvGrpSpPr>
        <p:grpSpPr>
          <a:xfrm>
            <a:off x="2743201" y="384120"/>
            <a:ext cx="6911439" cy="590704"/>
            <a:chOff x="2063495" y="1523283"/>
            <a:chExt cx="8119872" cy="751137"/>
          </a:xfrm>
        </p:grpSpPr>
        <p:sp>
          <p:nvSpPr>
            <p:cNvPr id="6" name="Rettangolo arrotondato 29">
              <a:extLst>
                <a:ext uri="{FF2B5EF4-FFF2-40B4-BE49-F238E27FC236}">
                  <a16:creationId xmlns="" xmlns:a16="http://schemas.microsoft.com/office/drawing/2014/main" id="{1AC997CA-A699-47BF-B4A0-99568EA0012F}"/>
                </a:ext>
              </a:extLst>
            </p:cNvPr>
            <p:cNvSpPr/>
            <p:nvPr/>
          </p:nvSpPr>
          <p:spPr>
            <a:xfrm>
              <a:off x="2118359" y="1570332"/>
              <a:ext cx="8065008" cy="704088"/>
            </a:xfrm>
            <a:prstGeom prst="roundRect">
              <a:avLst>
                <a:gd name="adj" fmla="val 50000"/>
              </a:avLst>
            </a:prstGeom>
            <a:solidFill>
              <a:srgbClr val="EDB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arrotondato 30">
              <a:extLst>
                <a:ext uri="{FF2B5EF4-FFF2-40B4-BE49-F238E27FC236}">
                  <a16:creationId xmlns="" xmlns:a16="http://schemas.microsoft.com/office/drawing/2014/main" id="{5B88126B-A0DF-40CD-80FE-7DFFD8054608}"/>
                </a:ext>
              </a:extLst>
            </p:cNvPr>
            <p:cNvSpPr/>
            <p:nvPr/>
          </p:nvSpPr>
          <p:spPr>
            <a:xfrm>
              <a:off x="2063495" y="1523283"/>
              <a:ext cx="8065008" cy="704088"/>
            </a:xfrm>
            <a:prstGeom prst="roundRect">
              <a:avLst>
                <a:gd name="adj" fmla="val 50000"/>
              </a:avLst>
            </a:prstGeom>
            <a:solidFill>
              <a:srgbClr val="F7C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8" name="Titolo 1">
            <a:extLst>
              <a:ext uri="{FF2B5EF4-FFF2-40B4-BE49-F238E27FC236}">
                <a16:creationId xmlns="" xmlns:a16="http://schemas.microsoft.com/office/drawing/2014/main" id="{A707FDA4-1220-4187-B2FA-C6DF3463389B}"/>
              </a:ext>
            </a:extLst>
          </p:cNvPr>
          <p:cNvSpPr txBox="1">
            <a:spLocks/>
          </p:cNvSpPr>
          <p:nvPr/>
        </p:nvSpPr>
        <p:spPr>
          <a:xfrm>
            <a:off x="3699811" y="454769"/>
            <a:ext cx="5254184" cy="47732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buFont typeface="Arial" pitchFamily="34" charset="0"/>
              <a:buChar char="•"/>
            </a:pPr>
            <a:r>
              <a:rPr lang="it-IT" sz="25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TUTELA LEGALE: Il contenuto</a:t>
            </a:r>
          </a:p>
        </p:txBody>
      </p:sp>
      <p:sp>
        <p:nvSpPr>
          <p:cNvPr id="9" name="Rettangolo 8">
            <a:extLst>
              <a:ext uri="{FF2B5EF4-FFF2-40B4-BE49-F238E27FC236}">
                <a16:creationId xmlns="" xmlns:a16="http://schemas.microsoft.com/office/drawing/2014/main" id="{4E398C08-14E3-4447-BEC6-6CB3E55E1D37}"/>
              </a:ext>
            </a:extLst>
          </p:cNvPr>
          <p:cNvSpPr/>
          <p:nvPr/>
        </p:nvSpPr>
        <p:spPr>
          <a:xfrm>
            <a:off x="2419019" y="1175510"/>
            <a:ext cx="7319362" cy="338554"/>
          </a:xfrm>
          <a:prstGeom prst="rect">
            <a:avLst/>
          </a:prstGeom>
        </p:spPr>
        <p:txBody>
          <a:bodyPr wrap="square">
            <a:spAutoFit/>
          </a:bodyPr>
          <a:lstStyle/>
          <a:p>
            <a:pPr algn="ctr"/>
            <a:r>
              <a:rPr lang="it-IT"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Di seguito illustriamo le principali caratteristiche della polizza:</a:t>
            </a:r>
          </a:p>
        </p:txBody>
      </p:sp>
      <p:sp>
        <p:nvSpPr>
          <p:cNvPr id="10" name="Rettangolo arrotondato 17">
            <a:extLst>
              <a:ext uri="{FF2B5EF4-FFF2-40B4-BE49-F238E27FC236}">
                <a16:creationId xmlns="" xmlns:a16="http://schemas.microsoft.com/office/drawing/2014/main" id="{0DDF6E49-6EC6-4D17-B103-387F3B2C2122}"/>
              </a:ext>
            </a:extLst>
          </p:cNvPr>
          <p:cNvSpPr/>
          <p:nvPr/>
        </p:nvSpPr>
        <p:spPr>
          <a:xfrm>
            <a:off x="792640" y="1813260"/>
            <a:ext cx="10665070" cy="4326283"/>
          </a:xfrm>
          <a:prstGeom prst="roundRect">
            <a:avLst>
              <a:gd name="adj" fmla="val 7246"/>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Titolo 1">
            <a:extLst>
              <a:ext uri="{FF2B5EF4-FFF2-40B4-BE49-F238E27FC236}">
                <a16:creationId xmlns="" xmlns:a16="http://schemas.microsoft.com/office/drawing/2014/main" id="{D2A45FF0-C07E-4DE4-B24F-881E049C5564}"/>
              </a:ext>
            </a:extLst>
          </p:cNvPr>
          <p:cNvSpPr txBox="1">
            <a:spLocks/>
          </p:cNvSpPr>
          <p:nvPr/>
        </p:nvSpPr>
        <p:spPr>
          <a:xfrm>
            <a:off x="3682512" y="1955396"/>
            <a:ext cx="4826976" cy="4128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it-IT" sz="2400" b="1" dirty="0">
                <a:latin typeface="+mn-lt"/>
                <a:ea typeface="Open Sans Extrabold" panose="020B0606030504020204" pitchFamily="34" charset="0"/>
                <a:cs typeface="Open Sans Extrabold" panose="020B0606030504020204" pitchFamily="34" charset="0"/>
              </a:rPr>
              <a:t>COSA PAGA?</a:t>
            </a:r>
          </a:p>
        </p:txBody>
      </p:sp>
      <p:sp>
        <p:nvSpPr>
          <p:cNvPr id="12" name="Titolo 1">
            <a:extLst>
              <a:ext uri="{FF2B5EF4-FFF2-40B4-BE49-F238E27FC236}">
                <a16:creationId xmlns="" xmlns:a16="http://schemas.microsoft.com/office/drawing/2014/main" id="{948AE0C7-6C32-43CC-8D91-7580110111E6}"/>
              </a:ext>
            </a:extLst>
          </p:cNvPr>
          <p:cNvSpPr txBox="1">
            <a:spLocks/>
          </p:cNvSpPr>
          <p:nvPr/>
        </p:nvSpPr>
        <p:spPr>
          <a:xfrm>
            <a:off x="1151009" y="2248810"/>
            <a:ext cx="9924580" cy="329980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1600" b="1" dirty="0">
                <a:latin typeface="+mn-lt"/>
                <a:ea typeface="Open Sans" panose="020B0606030504020204" pitchFamily="34" charset="0"/>
                <a:cs typeface="Open Sans" panose="020B0606030504020204" pitchFamily="34" charset="0"/>
              </a:rPr>
              <a:t>Gli oneri indennizzabili comprendono:</a:t>
            </a:r>
            <a:r>
              <a:rPr lang="it-IT" sz="1600" dirty="0">
                <a:latin typeface="+mn-lt"/>
                <a:ea typeface="Open Sans" panose="020B0606030504020204" pitchFamily="34" charset="0"/>
                <a:cs typeface="Open Sans" panose="020B0606030504020204" pitchFamily="34" charset="0"/>
              </a:rPr>
              <a:t> </a:t>
            </a:r>
            <a:br>
              <a:rPr lang="it-IT" sz="1600" dirty="0">
                <a:latin typeface="+mn-lt"/>
                <a:ea typeface="Open Sans" panose="020B0606030504020204" pitchFamily="34" charset="0"/>
                <a:cs typeface="Open Sans" panose="020B0606030504020204" pitchFamily="34" charset="0"/>
              </a:rPr>
            </a:br>
            <a:endParaRPr lang="it-IT" sz="1600" dirty="0">
              <a:latin typeface="+mn-lt"/>
              <a:ea typeface="Open Sans" panose="020B0606030504020204" pitchFamily="34" charset="0"/>
              <a:cs typeface="Open Sans" panose="020B0606030504020204" pitchFamily="34" charset="0"/>
            </a:endParaRPr>
          </a:p>
          <a:p>
            <a:pPr marL="216000" indent="-285750" algn="l">
              <a:lnSpc>
                <a:spcPct val="100000"/>
              </a:lnSpc>
              <a:spcAft>
                <a:spcPts val="300"/>
              </a:spcAft>
              <a:buFont typeface="Arial" panose="020B0604020202020204" pitchFamily="34" charset="0"/>
              <a:buChar char="•"/>
            </a:pPr>
            <a:r>
              <a:rPr lang="it-IT" sz="1600" dirty="0">
                <a:latin typeface="+mn-lt"/>
                <a:ea typeface="Open Sans" panose="020B0606030504020204" pitchFamily="34" charset="0"/>
                <a:cs typeface="Open Sans" panose="020B0606030504020204" pitchFamily="34" charset="0"/>
              </a:rPr>
              <a:t>Spese del procedimento di mediazione/negoziazione assistita;</a:t>
            </a:r>
          </a:p>
          <a:p>
            <a:pPr marL="216000" indent="-285750" algn="l">
              <a:lnSpc>
                <a:spcPct val="100000"/>
              </a:lnSpc>
              <a:spcAft>
                <a:spcPts val="300"/>
              </a:spcAft>
              <a:buFont typeface="Arial" panose="020B0604020202020204" pitchFamily="34" charset="0"/>
              <a:buChar char="•"/>
            </a:pPr>
            <a:r>
              <a:rPr lang="it-IT" sz="1600" dirty="0">
                <a:latin typeface="+mn-lt"/>
                <a:ea typeface="Open Sans" panose="020B0606030504020204" pitchFamily="34" charset="0"/>
                <a:cs typeface="Open Sans" panose="020B0606030504020204" pitchFamily="34" charset="0"/>
              </a:rPr>
              <a:t>Spese per l’intervento di un unico legale incaricato della gestione del sinistro, </a:t>
            </a:r>
            <a:r>
              <a:rPr lang="it-IT" sz="1600" b="1" dirty="0">
                <a:latin typeface="+mn-lt"/>
                <a:ea typeface="Open Sans" panose="020B0606030504020204" pitchFamily="34" charset="0"/>
                <a:cs typeface="Open Sans" panose="020B0606030504020204" pitchFamily="34" charset="0"/>
              </a:rPr>
              <a:t>liberamente scelto dall’Assicurato;</a:t>
            </a:r>
          </a:p>
          <a:p>
            <a:pPr marL="216000" indent="-285750" algn="l">
              <a:lnSpc>
                <a:spcPct val="100000"/>
              </a:lnSpc>
              <a:spcAft>
                <a:spcPts val="300"/>
              </a:spcAft>
              <a:buFont typeface="Arial" panose="020B0604020202020204" pitchFamily="34" charset="0"/>
              <a:buChar char="•"/>
            </a:pPr>
            <a:r>
              <a:rPr lang="it-IT" sz="1600" dirty="0">
                <a:latin typeface="+mn-lt"/>
                <a:ea typeface="Open Sans" panose="020B0606030504020204" pitchFamily="34" charset="0"/>
                <a:cs typeface="Open Sans" panose="020B0606030504020204" pitchFamily="34" charset="0"/>
              </a:rPr>
              <a:t>Spese per un secondo legale domiciliatario </a:t>
            </a:r>
            <a:r>
              <a:rPr lang="it-IT" sz="1600" i="1" dirty="0">
                <a:latin typeface="+mn-lt"/>
                <a:ea typeface="Open Sans" panose="020B0606030504020204" pitchFamily="34" charset="0"/>
                <a:cs typeface="Open Sans" panose="020B0606030504020204" pitchFamily="34" charset="0"/>
              </a:rPr>
              <a:t>(fino a 2.500 euro);</a:t>
            </a:r>
          </a:p>
          <a:p>
            <a:pPr marL="216000" indent="-285750" algn="l">
              <a:lnSpc>
                <a:spcPct val="100000"/>
              </a:lnSpc>
              <a:spcAft>
                <a:spcPts val="300"/>
              </a:spcAft>
              <a:buFont typeface="Arial" panose="020B0604020202020204" pitchFamily="34" charset="0"/>
              <a:buChar char="•"/>
            </a:pPr>
            <a:r>
              <a:rPr lang="it-IT" sz="1600" dirty="0">
                <a:latin typeface="+mn-lt"/>
                <a:ea typeface="Open Sans" panose="020B0606030504020204" pitchFamily="34" charset="0"/>
                <a:cs typeface="Open Sans" panose="020B0606030504020204" pitchFamily="34" charset="0"/>
              </a:rPr>
              <a:t>Spese investigative per ricercare l’acquisizione di prove a difesa;</a:t>
            </a:r>
          </a:p>
          <a:p>
            <a:pPr marL="216000" indent="-285750" algn="l">
              <a:lnSpc>
                <a:spcPct val="100000"/>
              </a:lnSpc>
              <a:spcAft>
                <a:spcPts val="300"/>
              </a:spcAft>
              <a:buFont typeface="Arial" panose="020B0604020202020204" pitchFamily="34" charset="0"/>
              <a:buChar char="•"/>
            </a:pPr>
            <a:r>
              <a:rPr lang="it-IT" sz="1600" dirty="0">
                <a:latin typeface="+mn-lt"/>
                <a:ea typeface="Open Sans" panose="020B0606030504020204" pitchFamily="34" charset="0"/>
                <a:cs typeface="Open Sans" panose="020B0606030504020204" pitchFamily="34" charset="0"/>
              </a:rPr>
              <a:t>Spese di controparte in caso di soccombenza in giudizio, o transazione autorizzata dalla Compagnia;</a:t>
            </a:r>
          </a:p>
          <a:p>
            <a:pPr marL="216000" indent="-285750" algn="l">
              <a:lnSpc>
                <a:spcPct val="100000"/>
              </a:lnSpc>
              <a:spcAft>
                <a:spcPts val="300"/>
              </a:spcAft>
              <a:buFont typeface="Arial" panose="020B0604020202020204" pitchFamily="34" charset="0"/>
              <a:buChar char="•"/>
            </a:pPr>
            <a:r>
              <a:rPr lang="it-IT" sz="1600" dirty="0">
                <a:latin typeface="+mn-lt"/>
                <a:ea typeface="Open Sans" panose="020B0606030504020204" pitchFamily="34" charset="0"/>
                <a:cs typeface="Open Sans" panose="020B0606030504020204" pitchFamily="34" charset="0"/>
              </a:rPr>
              <a:t>Spese del Consulente tecnico d’Ufficio;</a:t>
            </a:r>
          </a:p>
          <a:p>
            <a:pPr marL="216000" indent="-285750" algn="l">
              <a:lnSpc>
                <a:spcPct val="100000"/>
              </a:lnSpc>
              <a:spcAft>
                <a:spcPts val="300"/>
              </a:spcAft>
              <a:buFont typeface="Arial" panose="020B0604020202020204" pitchFamily="34" charset="0"/>
              <a:buChar char="•"/>
            </a:pPr>
            <a:r>
              <a:rPr lang="it-IT" sz="1600" dirty="0">
                <a:latin typeface="+mn-lt"/>
                <a:ea typeface="Open Sans" panose="020B0606030504020204" pitchFamily="34" charset="0"/>
                <a:cs typeface="Open Sans" panose="020B0606030504020204" pitchFamily="34" charset="0"/>
              </a:rPr>
              <a:t>Spese del Consulente tecnico di parte e di Periti;</a:t>
            </a:r>
          </a:p>
          <a:p>
            <a:pPr marL="216000" indent="-285750" algn="l">
              <a:lnSpc>
                <a:spcPct val="100000"/>
              </a:lnSpc>
              <a:spcAft>
                <a:spcPts val="300"/>
              </a:spcAft>
              <a:buFont typeface="Arial" panose="020B0604020202020204" pitchFamily="34" charset="0"/>
              <a:buChar char="•"/>
            </a:pPr>
            <a:r>
              <a:rPr lang="it-IT" sz="1600" dirty="0">
                <a:latin typeface="+mn-lt"/>
                <a:ea typeface="Open Sans" panose="020B0606030504020204" pitchFamily="34" charset="0"/>
                <a:cs typeface="Open Sans" panose="020B0606030504020204" pitchFamily="34" charset="0"/>
              </a:rPr>
              <a:t>Spese di giustizia;</a:t>
            </a:r>
          </a:p>
          <a:p>
            <a:pPr marL="216000" indent="-285750" algn="l">
              <a:lnSpc>
                <a:spcPct val="100000"/>
              </a:lnSpc>
              <a:spcAft>
                <a:spcPts val="300"/>
              </a:spcAft>
              <a:buFont typeface="Arial" panose="020B0604020202020204" pitchFamily="34" charset="0"/>
              <a:buChar char="•"/>
            </a:pPr>
            <a:r>
              <a:rPr lang="it-IT" sz="1600" dirty="0">
                <a:latin typeface="+mn-lt"/>
                <a:ea typeface="Open Sans" panose="020B0606030504020204" pitchFamily="34" charset="0"/>
                <a:cs typeface="Open Sans" panose="020B0606030504020204" pitchFamily="34" charset="0"/>
              </a:rPr>
              <a:t>Spese per gli arbitrati in caso di controversie;</a:t>
            </a:r>
          </a:p>
          <a:p>
            <a:pPr marL="216000" indent="-285750" algn="l">
              <a:lnSpc>
                <a:spcPct val="100000"/>
              </a:lnSpc>
              <a:spcAft>
                <a:spcPts val="300"/>
              </a:spcAft>
              <a:buFont typeface="Arial" panose="020B0604020202020204" pitchFamily="34" charset="0"/>
              <a:buChar char="•"/>
            </a:pPr>
            <a:r>
              <a:rPr lang="it-IT" sz="1600" dirty="0">
                <a:latin typeface="+mn-lt"/>
                <a:ea typeface="Open Sans" panose="020B0606030504020204" pitchFamily="34" charset="0"/>
                <a:cs typeface="Open Sans" panose="020B0606030504020204" pitchFamily="34" charset="0"/>
              </a:rPr>
              <a:t>Contributo unificato;</a:t>
            </a:r>
          </a:p>
          <a:p>
            <a:pPr marL="216000" indent="-285750" algn="l">
              <a:lnSpc>
                <a:spcPct val="100000"/>
              </a:lnSpc>
              <a:spcAft>
                <a:spcPts val="300"/>
              </a:spcAft>
              <a:buFont typeface="Arial" panose="020B0604020202020204" pitchFamily="34" charset="0"/>
              <a:buChar char="•"/>
            </a:pPr>
            <a:r>
              <a:rPr lang="it-IT" sz="1600" dirty="0">
                <a:latin typeface="+mn-lt"/>
                <a:ea typeface="Open Sans" panose="020B0606030504020204" pitchFamily="34" charset="0"/>
                <a:cs typeface="Open Sans" panose="020B0606030504020204" pitchFamily="34" charset="0"/>
              </a:rPr>
              <a:t>Oneri relativi alla registrazione degli atti giudiziari.</a:t>
            </a:r>
          </a:p>
        </p:txBody>
      </p:sp>
      <p:pic>
        <p:nvPicPr>
          <p:cNvPr id="13" name="Immagine 12">
            <a:extLst>
              <a:ext uri="{FF2B5EF4-FFF2-40B4-BE49-F238E27FC236}">
                <a16:creationId xmlns="" xmlns:a16="http://schemas.microsoft.com/office/drawing/2014/main" id="{DEA018DB-984E-4381-A3EB-A62A513041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35" y="6311900"/>
            <a:ext cx="869353" cy="435266"/>
          </a:xfrm>
          <a:prstGeom prst="rect">
            <a:avLst/>
          </a:prstGeom>
        </p:spPr>
      </p:pic>
      <p:pic>
        <p:nvPicPr>
          <p:cNvPr id="14" name="Immagine 13">
            <a:extLst>
              <a:ext uri="{FF2B5EF4-FFF2-40B4-BE49-F238E27FC236}">
                <a16:creationId xmlns="" xmlns:a16="http://schemas.microsoft.com/office/drawing/2014/main" id="{CF0AD59B-D522-4112-A71D-A1BED6037444}"/>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11414548" y="6176963"/>
            <a:ext cx="678617" cy="584415"/>
          </a:xfrm>
          <a:prstGeom prst="rect">
            <a:avLst/>
          </a:prstGeom>
        </p:spPr>
      </p:pic>
    </p:spTree>
    <p:extLst>
      <p:ext uri="{BB962C8B-B14F-4D97-AF65-F5344CB8AC3E}">
        <p14:creationId xmlns:p14="http://schemas.microsoft.com/office/powerpoint/2010/main" val="250880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fade">
                                      <p:cBhvr>
                                        <p:cTn id="19" dur="1000"/>
                                        <p:tgtEl>
                                          <p:spTgt spid="12">
                                            <p:txEl>
                                              <p:pRg st="1" end="1"/>
                                            </p:txEl>
                                          </p:spTgt>
                                        </p:tgtEl>
                                      </p:cBhvr>
                                    </p:animEffect>
                                    <p:anim calcmode="lin" valueType="num">
                                      <p:cBhvr>
                                        <p:cTn id="20"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xEl>
                                              <p:pRg st="2" end="2"/>
                                            </p:txEl>
                                          </p:spTgt>
                                        </p:tgtEl>
                                        <p:attrNameLst>
                                          <p:attrName>style.visibility</p:attrName>
                                        </p:attrNameLst>
                                      </p:cBhvr>
                                      <p:to>
                                        <p:strVal val="visible"/>
                                      </p:to>
                                    </p:set>
                                    <p:animEffect transition="in" filter="fade">
                                      <p:cBhvr>
                                        <p:cTn id="26" dur="1000"/>
                                        <p:tgtEl>
                                          <p:spTgt spid="12">
                                            <p:txEl>
                                              <p:pRg st="2" end="2"/>
                                            </p:txEl>
                                          </p:spTgt>
                                        </p:tgtEl>
                                      </p:cBhvr>
                                    </p:animEffect>
                                    <p:anim calcmode="lin" valueType="num">
                                      <p:cBhvr>
                                        <p:cTn id="27"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2">
                                            <p:txEl>
                                              <p:pRg st="3" end="3"/>
                                            </p:txEl>
                                          </p:spTgt>
                                        </p:tgtEl>
                                        <p:attrNameLst>
                                          <p:attrName>style.visibility</p:attrName>
                                        </p:attrNameLst>
                                      </p:cBhvr>
                                      <p:to>
                                        <p:strVal val="visible"/>
                                      </p:to>
                                    </p:set>
                                    <p:animEffect transition="in" filter="fade">
                                      <p:cBhvr>
                                        <p:cTn id="33" dur="1000"/>
                                        <p:tgtEl>
                                          <p:spTgt spid="12">
                                            <p:txEl>
                                              <p:pRg st="3" end="3"/>
                                            </p:txEl>
                                          </p:spTgt>
                                        </p:tgtEl>
                                      </p:cBhvr>
                                    </p:animEffect>
                                    <p:anim calcmode="lin" valueType="num">
                                      <p:cBhvr>
                                        <p:cTn id="34"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2">
                                            <p:txEl>
                                              <p:pRg st="4" end="4"/>
                                            </p:txEl>
                                          </p:spTgt>
                                        </p:tgtEl>
                                        <p:attrNameLst>
                                          <p:attrName>style.visibility</p:attrName>
                                        </p:attrNameLst>
                                      </p:cBhvr>
                                      <p:to>
                                        <p:strVal val="visible"/>
                                      </p:to>
                                    </p:set>
                                    <p:animEffect transition="in" filter="fade">
                                      <p:cBhvr>
                                        <p:cTn id="40" dur="1000"/>
                                        <p:tgtEl>
                                          <p:spTgt spid="12">
                                            <p:txEl>
                                              <p:pRg st="4" end="4"/>
                                            </p:txEl>
                                          </p:spTgt>
                                        </p:tgtEl>
                                      </p:cBhvr>
                                    </p:animEffect>
                                    <p:anim calcmode="lin" valueType="num">
                                      <p:cBhvr>
                                        <p:cTn id="41"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2">
                                            <p:txEl>
                                              <p:pRg st="5" end="5"/>
                                            </p:txEl>
                                          </p:spTgt>
                                        </p:tgtEl>
                                        <p:attrNameLst>
                                          <p:attrName>style.visibility</p:attrName>
                                        </p:attrNameLst>
                                      </p:cBhvr>
                                      <p:to>
                                        <p:strVal val="visible"/>
                                      </p:to>
                                    </p:set>
                                    <p:animEffect transition="in" filter="fade">
                                      <p:cBhvr>
                                        <p:cTn id="47" dur="1000"/>
                                        <p:tgtEl>
                                          <p:spTgt spid="12">
                                            <p:txEl>
                                              <p:pRg st="5" end="5"/>
                                            </p:txEl>
                                          </p:spTgt>
                                        </p:tgtEl>
                                      </p:cBhvr>
                                    </p:animEffect>
                                    <p:anim calcmode="lin" valueType="num">
                                      <p:cBhvr>
                                        <p:cTn id="48"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2">
                                            <p:txEl>
                                              <p:pRg st="6" end="6"/>
                                            </p:txEl>
                                          </p:spTgt>
                                        </p:tgtEl>
                                        <p:attrNameLst>
                                          <p:attrName>style.visibility</p:attrName>
                                        </p:attrNameLst>
                                      </p:cBhvr>
                                      <p:to>
                                        <p:strVal val="visible"/>
                                      </p:to>
                                    </p:set>
                                    <p:animEffect transition="in" filter="fade">
                                      <p:cBhvr>
                                        <p:cTn id="54" dur="1000"/>
                                        <p:tgtEl>
                                          <p:spTgt spid="12">
                                            <p:txEl>
                                              <p:pRg st="6" end="6"/>
                                            </p:txEl>
                                          </p:spTgt>
                                        </p:tgtEl>
                                      </p:cBhvr>
                                    </p:animEffect>
                                    <p:anim calcmode="lin" valueType="num">
                                      <p:cBhvr>
                                        <p:cTn id="55"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2">
                                            <p:txEl>
                                              <p:pRg st="7" end="7"/>
                                            </p:txEl>
                                          </p:spTgt>
                                        </p:tgtEl>
                                        <p:attrNameLst>
                                          <p:attrName>style.visibility</p:attrName>
                                        </p:attrNameLst>
                                      </p:cBhvr>
                                      <p:to>
                                        <p:strVal val="visible"/>
                                      </p:to>
                                    </p:set>
                                    <p:animEffect transition="in" filter="fade">
                                      <p:cBhvr>
                                        <p:cTn id="61" dur="1000"/>
                                        <p:tgtEl>
                                          <p:spTgt spid="12">
                                            <p:txEl>
                                              <p:pRg st="7" end="7"/>
                                            </p:txEl>
                                          </p:spTgt>
                                        </p:tgtEl>
                                      </p:cBhvr>
                                    </p:animEffect>
                                    <p:anim calcmode="lin" valueType="num">
                                      <p:cBhvr>
                                        <p:cTn id="62" dur="10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12">
                                            <p:txEl>
                                              <p:pRg st="8" end="8"/>
                                            </p:txEl>
                                          </p:spTgt>
                                        </p:tgtEl>
                                        <p:attrNameLst>
                                          <p:attrName>style.visibility</p:attrName>
                                        </p:attrNameLst>
                                      </p:cBhvr>
                                      <p:to>
                                        <p:strVal val="visible"/>
                                      </p:to>
                                    </p:set>
                                    <p:animEffect transition="in" filter="fade">
                                      <p:cBhvr>
                                        <p:cTn id="68" dur="1000"/>
                                        <p:tgtEl>
                                          <p:spTgt spid="12">
                                            <p:txEl>
                                              <p:pRg st="8" end="8"/>
                                            </p:txEl>
                                          </p:spTgt>
                                        </p:tgtEl>
                                      </p:cBhvr>
                                    </p:animEffect>
                                    <p:anim calcmode="lin" valueType="num">
                                      <p:cBhvr>
                                        <p:cTn id="69" dur="1000" fill="hold"/>
                                        <p:tgtEl>
                                          <p:spTgt spid="12">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1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2">
                                            <p:txEl>
                                              <p:pRg st="9" end="9"/>
                                            </p:txEl>
                                          </p:spTgt>
                                        </p:tgtEl>
                                        <p:attrNameLst>
                                          <p:attrName>style.visibility</p:attrName>
                                        </p:attrNameLst>
                                      </p:cBhvr>
                                      <p:to>
                                        <p:strVal val="visible"/>
                                      </p:to>
                                    </p:set>
                                    <p:animEffect transition="in" filter="fade">
                                      <p:cBhvr>
                                        <p:cTn id="75" dur="1000"/>
                                        <p:tgtEl>
                                          <p:spTgt spid="12">
                                            <p:txEl>
                                              <p:pRg st="9" end="9"/>
                                            </p:txEl>
                                          </p:spTgt>
                                        </p:tgtEl>
                                      </p:cBhvr>
                                    </p:animEffect>
                                    <p:anim calcmode="lin" valueType="num">
                                      <p:cBhvr>
                                        <p:cTn id="76" dur="10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77" dur="10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12">
                                            <p:txEl>
                                              <p:pRg st="10" end="10"/>
                                            </p:txEl>
                                          </p:spTgt>
                                        </p:tgtEl>
                                        <p:attrNameLst>
                                          <p:attrName>style.visibility</p:attrName>
                                        </p:attrNameLst>
                                      </p:cBhvr>
                                      <p:to>
                                        <p:strVal val="visible"/>
                                      </p:to>
                                    </p:set>
                                    <p:animEffect transition="in" filter="fade">
                                      <p:cBhvr>
                                        <p:cTn id="82" dur="1000"/>
                                        <p:tgtEl>
                                          <p:spTgt spid="12">
                                            <p:txEl>
                                              <p:pRg st="10" end="10"/>
                                            </p:txEl>
                                          </p:spTgt>
                                        </p:tgtEl>
                                      </p:cBhvr>
                                    </p:animEffect>
                                    <p:anim calcmode="lin" valueType="num">
                                      <p:cBhvr>
                                        <p:cTn id="83" dur="1000" fill="hold"/>
                                        <p:tgtEl>
                                          <p:spTgt spid="12">
                                            <p:txEl>
                                              <p:pRg st="10" end="10"/>
                                            </p:txEl>
                                          </p:spTgt>
                                        </p:tgtEl>
                                        <p:attrNameLst>
                                          <p:attrName>ppt_x</p:attrName>
                                        </p:attrNameLst>
                                      </p:cBhvr>
                                      <p:tavLst>
                                        <p:tav tm="0">
                                          <p:val>
                                            <p:strVal val="#ppt_x"/>
                                          </p:val>
                                        </p:tav>
                                        <p:tav tm="100000">
                                          <p:val>
                                            <p:strVal val="#ppt_x"/>
                                          </p:val>
                                        </p:tav>
                                      </p:tavLst>
                                    </p:anim>
                                    <p:anim calcmode="lin" valueType="num">
                                      <p:cBhvr>
                                        <p:cTn id="84" dur="1000" fill="hold"/>
                                        <p:tgtEl>
                                          <p:spTgt spid="1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12">
                                            <p:txEl>
                                              <p:pRg st="11" end="11"/>
                                            </p:txEl>
                                          </p:spTgt>
                                        </p:tgtEl>
                                        <p:attrNameLst>
                                          <p:attrName>style.visibility</p:attrName>
                                        </p:attrNameLst>
                                      </p:cBhvr>
                                      <p:to>
                                        <p:strVal val="visible"/>
                                      </p:to>
                                    </p:set>
                                    <p:animEffect transition="in" filter="fade">
                                      <p:cBhvr>
                                        <p:cTn id="89" dur="1000"/>
                                        <p:tgtEl>
                                          <p:spTgt spid="12">
                                            <p:txEl>
                                              <p:pRg st="11" end="11"/>
                                            </p:txEl>
                                          </p:spTgt>
                                        </p:tgtEl>
                                      </p:cBhvr>
                                    </p:animEffect>
                                    <p:anim calcmode="lin" valueType="num">
                                      <p:cBhvr>
                                        <p:cTn id="90" dur="1000" fill="hold"/>
                                        <p:tgtEl>
                                          <p:spTgt spid="12">
                                            <p:txEl>
                                              <p:pRg st="11" end="11"/>
                                            </p:txEl>
                                          </p:spTgt>
                                        </p:tgtEl>
                                        <p:attrNameLst>
                                          <p:attrName>ppt_x</p:attrName>
                                        </p:attrNameLst>
                                      </p:cBhvr>
                                      <p:tavLst>
                                        <p:tav tm="0">
                                          <p:val>
                                            <p:strVal val="#ppt_x"/>
                                          </p:val>
                                        </p:tav>
                                        <p:tav tm="100000">
                                          <p:val>
                                            <p:strVal val="#ppt_x"/>
                                          </p:val>
                                        </p:tav>
                                      </p:tavLst>
                                    </p:anim>
                                    <p:anim calcmode="lin" valueType="num">
                                      <p:cBhvr>
                                        <p:cTn id="91" dur="1000" fill="hold"/>
                                        <p:tgtEl>
                                          <p:spTgt spid="1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8BD5263A-26FB-483E-9F34-24A81EE975D3}"/>
              </a:ext>
            </a:extLst>
          </p:cNvPr>
          <p:cNvSpPr>
            <a:spLocks noGrp="1"/>
          </p:cNvSpPr>
          <p:nvPr>
            <p:ph type="title"/>
          </p:nvPr>
        </p:nvSpPr>
        <p:spPr/>
        <p:txBody>
          <a:bodyPr/>
          <a:lstStyle/>
          <a:p>
            <a:endParaRPr lang="it-IT"/>
          </a:p>
        </p:txBody>
      </p:sp>
      <p:sp>
        <p:nvSpPr>
          <p:cNvPr id="3" name="Segnaposto contenuto 2">
            <a:extLst>
              <a:ext uri="{FF2B5EF4-FFF2-40B4-BE49-F238E27FC236}">
                <a16:creationId xmlns="" xmlns:a16="http://schemas.microsoft.com/office/drawing/2014/main" id="{12A83F2A-32C7-4133-8DDF-C3F966E053F3}"/>
              </a:ext>
            </a:extLst>
          </p:cNvPr>
          <p:cNvSpPr>
            <a:spLocks noGrp="1"/>
          </p:cNvSpPr>
          <p:nvPr>
            <p:ph idx="1"/>
          </p:nvPr>
        </p:nvSpPr>
        <p:spPr/>
        <p:txBody>
          <a:bodyPr/>
          <a:lstStyle/>
          <a:p>
            <a:endParaRPr lang="it-IT"/>
          </a:p>
        </p:txBody>
      </p:sp>
      <p:pic>
        <p:nvPicPr>
          <p:cNvPr id="4" name="Immagine 3">
            <a:extLst>
              <a:ext uri="{FF2B5EF4-FFF2-40B4-BE49-F238E27FC236}">
                <a16:creationId xmlns="" xmlns:a16="http://schemas.microsoft.com/office/drawing/2014/main" id="{D65171E5-78F3-4D42-988B-F45AE24A81CA}"/>
              </a:ext>
            </a:extLst>
          </p:cNvPr>
          <p:cNvPicPr>
            <a:picLocks noChangeAspect="1"/>
          </p:cNvPicPr>
          <p:nvPr/>
        </p:nvPicPr>
        <p:blipFill>
          <a:blip r:embed="rId2" cstate="print"/>
          <a:stretch>
            <a:fillRect/>
          </a:stretch>
        </p:blipFill>
        <p:spPr>
          <a:xfrm>
            <a:off x="0" y="0"/>
            <a:ext cx="12192000" cy="6858000"/>
          </a:xfrm>
          <a:prstGeom prst="rect">
            <a:avLst/>
          </a:prstGeom>
        </p:spPr>
      </p:pic>
      <p:sp>
        <p:nvSpPr>
          <p:cNvPr id="5" name="Rettangolo arrotondato 17">
            <a:extLst>
              <a:ext uri="{FF2B5EF4-FFF2-40B4-BE49-F238E27FC236}">
                <a16:creationId xmlns="" xmlns:a16="http://schemas.microsoft.com/office/drawing/2014/main" id="{E9C5142A-8F09-4F37-9EB6-4172F643D863}"/>
              </a:ext>
            </a:extLst>
          </p:cNvPr>
          <p:cNvSpPr/>
          <p:nvPr/>
        </p:nvSpPr>
        <p:spPr>
          <a:xfrm>
            <a:off x="872449" y="1258784"/>
            <a:ext cx="10399599" cy="5108184"/>
          </a:xfrm>
          <a:prstGeom prst="roundRect">
            <a:avLst>
              <a:gd name="adj" fmla="val 7246"/>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Titolo 1">
            <a:extLst>
              <a:ext uri="{FF2B5EF4-FFF2-40B4-BE49-F238E27FC236}">
                <a16:creationId xmlns="" xmlns:a16="http://schemas.microsoft.com/office/drawing/2014/main" id="{E4B0284C-FED9-4439-A515-990CEE4F35DB}"/>
              </a:ext>
            </a:extLst>
          </p:cNvPr>
          <p:cNvSpPr txBox="1">
            <a:spLocks/>
          </p:cNvSpPr>
          <p:nvPr/>
        </p:nvSpPr>
        <p:spPr>
          <a:xfrm>
            <a:off x="3694387" y="1571969"/>
            <a:ext cx="4826976" cy="4128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it-IT" sz="2400" b="1" dirty="0">
                <a:latin typeface="Open Sans Extrabold" panose="020B0606030504020204" pitchFamily="34" charset="0"/>
                <a:ea typeface="Open Sans Extrabold" panose="020B0606030504020204" pitchFamily="34" charset="0"/>
                <a:cs typeface="Open Sans Extrabold" panose="020B0606030504020204" pitchFamily="34" charset="0"/>
              </a:rPr>
              <a:t>IN QUALI CASI?</a:t>
            </a:r>
          </a:p>
        </p:txBody>
      </p:sp>
      <p:sp>
        <p:nvSpPr>
          <p:cNvPr id="7" name="Titolo 1">
            <a:extLst>
              <a:ext uri="{FF2B5EF4-FFF2-40B4-BE49-F238E27FC236}">
                <a16:creationId xmlns="" xmlns:a16="http://schemas.microsoft.com/office/drawing/2014/main" id="{E045BF3A-2387-406E-9052-C7D3E887DC5F}"/>
              </a:ext>
            </a:extLst>
          </p:cNvPr>
          <p:cNvSpPr txBox="1">
            <a:spLocks/>
          </p:cNvSpPr>
          <p:nvPr/>
        </p:nvSpPr>
        <p:spPr>
          <a:xfrm>
            <a:off x="1129313" y="2188836"/>
            <a:ext cx="9933372" cy="398812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it-IT" sz="1800" b="1" dirty="0">
                <a:latin typeface="+mn-lt"/>
                <a:ea typeface="Open Sans" panose="020B0606030504020204" pitchFamily="34" charset="0"/>
                <a:cs typeface="Open Sans" panose="020B0606030504020204" pitchFamily="34" charset="0"/>
              </a:rPr>
              <a:t>Gli oneri indennizzabili previsti nell’OGGETTO DELL’ASSICURAZIONE operano per i seguenti casi:</a:t>
            </a:r>
            <a:endParaRPr lang="it-IT" sz="1800" dirty="0">
              <a:latin typeface="+mn-lt"/>
              <a:ea typeface="Open Sans" panose="020B0606030504020204" pitchFamily="34" charset="0"/>
              <a:cs typeface="Open Sans" panose="020B0606030504020204" pitchFamily="34" charset="0"/>
            </a:endParaRPr>
          </a:p>
          <a:p>
            <a:pPr algn="l">
              <a:lnSpc>
                <a:spcPct val="100000"/>
              </a:lnSpc>
            </a:pPr>
            <a:r>
              <a:rPr lang="it-IT" sz="1600" dirty="0">
                <a:latin typeface="+mn-lt"/>
                <a:ea typeface="Open Sans" panose="020B0606030504020204" pitchFamily="34" charset="0"/>
                <a:cs typeface="Open Sans" panose="020B0606030504020204" pitchFamily="34" charset="0"/>
              </a:rPr>
              <a:t/>
            </a:r>
            <a:br>
              <a:rPr lang="it-IT" sz="1600" dirty="0">
                <a:latin typeface="+mn-lt"/>
                <a:ea typeface="Open Sans" panose="020B0606030504020204" pitchFamily="34" charset="0"/>
                <a:cs typeface="Open Sans" panose="020B0606030504020204" pitchFamily="34" charset="0"/>
              </a:rPr>
            </a:br>
            <a:r>
              <a:rPr lang="it-IT" sz="1600" dirty="0">
                <a:latin typeface="+mn-lt"/>
                <a:ea typeface="Open Sans" panose="020B0606030504020204" pitchFamily="34" charset="0"/>
                <a:cs typeface="Open Sans" panose="020B0606030504020204" pitchFamily="34" charset="0"/>
              </a:rPr>
              <a:t/>
            </a:r>
            <a:br>
              <a:rPr lang="it-IT" sz="1600" dirty="0">
                <a:latin typeface="+mn-lt"/>
                <a:ea typeface="Open Sans" panose="020B0606030504020204" pitchFamily="34" charset="0"/>
                <a:cs typeface="Open Sans" panose="020B0606030504020204" pitchFamily="34" charset="0"/>
              </a:rPr>
            </a:br>
            <a:r>
              <a:rPr lang="it-IT" sz="1600" b="1" dirty="0" smtClean="0">
                <a:latin typeface="+mn-lt"/>
                <a:ea typeface="Open Sans" panose="020B0606030504020204" pitchFamily="34" charset="0"/>
                <a:cs typeface="Open Sans" panose="020B0606030504020204" pitchFamily="34" charset="0"/>
              </a:rPr>
              <a:t>1)</a:t>
            </a:r>
            <a:r>
              <a:rPr lang="it-IT" sz="1600" dirty="0">
                <a:latin typeface="+mn-lt"/>
                <a:ea typeface="Open Sans" panose="020B0606030504020204" pitchFamily="34" charset="0"/>
                <a:cs typeface="Open Sans" panose="020B0606030504020204" pitchFamily="34" charset="0"/>
              </a:rPr>
              <a:t> La </a:t>
            </a:r>
            <a:r>
              <a:rPr lang="it-IT" sz="1600" b="1" dirty="0">
                <a:latin typeface="+mn-lt"/>
                <a:ea typeface="Open Sans" panose="020B0606030504020204" pitchFamily="34" charset="0"/>
                <a:cs typeface="Open Sans" panose="020B0606030504020204" pitchFamily="34" charset="0"/>
              </a:rPr>
              <a:t>difesa in sede penale</a:t>
            </a:r>
            <a:r>
              <a:rPr lang="it-IT" sz="1600" dirty="0">
                <a:latin typeface="+mn-lt"/>
                <a:ea typeface="Open Sans" panose="020B0606030504020204" pitchFamily="34" charset="0"/>
                <a:cs typeface="Open Sans" panose="020B0606030504020204" pitchFamily="34" charset="0"/>
              </a:rPr>
              <a:t> nei procedimenti per delitti </a:t>
            </a:r>
            <a:r>
              <a:rPr lang="it-IT" sz="1600" b="1" dirty="0">
                <a:latin typeface="+mn-lt"/>
                <a:ea typeface="Open Sans" panose="020B0606030504020204" pitchFamily="34" charset="0"/>
                <a:cs typeface="Open Sans" panose="020B0606030504020204" pitchFamily="34" charset="0"/>
              </a:rPr>
              <a:t>colposi</a:t>
            </a:r>
            <a:r>
              <a:rPr lang="it-IT" sz="1600" dirty="0">
                <a:latin typeface="+mn-lt"/>
                <a:ea typeface="Open Sans" panose="020B0606030504020204" pitchFamily="34" charset="0"/>
                <a:cs typeface="Open Sans" panose="020B0606030504020204" pitchFamily="34" charset="0"/>
              </a:rPr>
              <a:t> e per </a:t>
            </a:r>
            <a:r>
              <a:rPr lang="it-IT" sz="1600" b="1" dirty="0">
                <a:latin typeface="+mn-lt"/>
                <a:ea typeface="Open Sans" panose="020B0606030504020204" pitchFamily="34" charset="0"/>
                <a:cs typeface="Open Sans" panose="020B0606030504020204" pitchFamily="34" charset="0"/>
              </a:rPr>
              <a:t>contravvenzioni.</a:t>
            </a:r>
            <a:endParaRPr lang="it-IT" sz="1600" i="1" dirty="0">
              <a:latin typeface="+mn-lt"/>
              <a:ea typeface="Open Sans" panose="020B0606030504020204" pitchFamily="34" charset="0"/>
              <a:cs typeface="Open Sans" panose="020B0606030504020204" pitchFamily="34" charset="0"/>
            </a:endParaRPr>
          </a:p>
          <a:p>
            <a:pPr algn="l">
              <a:lnSpc>
                <a:spcPct val="100000"/>
              </a:lnSpc>
            </a:pPr>
            <a:r>
              <a:rPr lang="it-IT" sz="1600" dirty="0">
                <a:latin typeface="+mn-lt"/>
                <a:ea typeface="Open Sans" panose="020B0606030504020204" pitchFamily="34" charset="0"/>
                <a:cs typeface="Open Sans" panose="020B0606030504020204" pitchFamily="34" charset="0"/>
              </a:rPr>
              <a:t> </a:t>
            </a:r>
            <a:br>
              <a:rPr lang="it-IT" sz="1600" dirty="0">
                <a:latin typeface="+mn-lt"/>
                <a:ea typeface="Open Sans" panose="020B0606030504020204" pitchFamily="34" charset="0"/>
                <a:cs typeface="Open Sans" panose="020B0606030504020204" pitchFamily="34" charset="0"/>
              </a:rPr>
            </a:br>
            <a:r>
              <a:rPr lang="it-IT" sz="1600" i="1" dirty="0">
                <a:latin typeface="+mn-lt"/>
                <a:ea typeface="Open Sans" panose="020B0606030504020204" pitchFamily="34" charset="0"/>
                <a:cs typeface="Open Sans" panose="020B0606030504020204" pitchFamily="34" charset="0"/>
              </a:rPr>
              <a:t>Es. Procedimento penale a carico dell’insegnante per lesioni colpose riportate da un alunno per presunto mancato adempimento dell’obbligo di vigilanza;</a:t>
            </a:r>
            <a:r>
              <a:rPr lang="it-IT" sz="1600" dirty="0">
                <a:latin typeface="+mn-lt"/>
                <a:ea typeface="Open Sans" panose="020B0606030504020204" pitchFamily="34" charset="0"/>
                <a:cs typeface="Open Sans" panose="020B0606030504020204" pitchFamily="34" charset="0"/>
              </a:rPr>
              <a:t> </a:t>
            </a:r>
          </a:p>
          <a:p>
            <a:pPr algn="l">
              <a:lnSpc>
                <a:spcPct val="100000"/>
              </a:lnSpc>
            </a:pPr>
            <a:r>
              <a:rPr lang="it-IT" sz="1600" dirty="0">
                <a:latin typeface="+mn-lt"/>
                <a:ea typeface="Open Sans" panose="020B0606030504020204" pitchFamily="34" charset="0"/>
                <a:cs typeface="Open Sans" panose="020B0606030504020204" pitchFamily="34" charset="0"/>
              </a:rPr>
              <a:t/>
            </a:r>
            <a:br>
              <a:rPr lang="it-IT" sz="1600" dirty="0">
                <a:latin typeface="+mn-lt"/>
                <a:ea typeface="Open Sans" panose="020B0606030504020204" pitchFamily="34" charset="0"/>
                <a:cs typeface="Open Sans" panose="020B0606030504020204" pitchFamily="34" charset="0"/>
              </a:rPr>
            </a:br>
            <a:r>
              <a:rPr lang="it-IT" sz="1600" b="1" dirty="0" smtClean="0">
                <a:latin typeface="+mn-lt"/>
                <a:ea typeface="Open Sans" panose="020B0606030504020204" pitchFamily="34" charset="0"/>
                <a:cs typeface="Open Sans" panose="020B0606030504020204" pitchFamily="34" charset="0"/>
              </a:rPr>
              <a:t>2)</a:t>
            </a:r>
            <a:r>
              <a:rPr lang="it-IT" sz="1600" dirty="0">
                <a:latin typeface="+mn-lt"/>
                <a:ea typeface="Open Sans" panose="020B0606030504020204" pitchFamily="34" charset="0"/>
                <a:cs typeface="Open Sans" panose="020B0606030504020204" pitchFamily="34" charset="0"/>
              </a:rPr>
              <a:t> La </a:t>
            </a:r>
            <a:r>
              <a:rPr lang="it-IT" sz="1600" b="1" dirty="0">
                <a:latin typeface="+mn-lt"/>
                <a:ea typeface="Open Sans" panose="020B0606030504020204" pitchFamily="34" charset="0"/>
                <a:cs typeface="Open Sans" panose="020B0606030504020204" pitchFamily="34" charset="0"/>
              </a:rPr>
              <a:t>difesa in sede penale </a:t>
            </a:r>
            <a:r>
              <a:rPr lang="it-IT" sz="1600" dirty="0">
                <a:latin typeface="+mn-lt"/>
                <a:ea typeface="Open Sans" panose="020B0606030504020204" pitchFamily="34" charset="0"/>
                <a:cs typeface="Open Sans" panose="020B0606030504020204" pitchFamily="34" charset="0"/>
              </a:rPr>
              <a:t>nei procedimenti per reati </a:t>
            </a:r>
            <a:r>
              <a:rPr lang="it-IT" sz="1600" b="1" dirty="0">
                <a:latin typeface="+mn-lt"/>
                <a:ea typeface="Open Sans" panose="020B0606030504020204" pitchFamily="34" charset="0"/>
                <a:cs typeface="Open Sans" panose="020B0606030504020204" pitchFamily="34" charset="0"/>
              </a:rPr>
              <a:t>dolosi</a:t>
            </a:r>
            <a:r>
              <a:rPr lang="it-IT" sz="1600" dirty="0">
                <a:latin typeface="+mn-lt"/>
                <a:ea typeface="Open Sans" panose="020B0606030504020204" pitchFamily="34" charset="0"/>
                <a:cs typeface="Open Sans" panose="020B0606030504020204" pitchFamily="34" charset="0"/>
              </a:rPr>
              <a:t>;</a:t>
            </a:r>
            <a:r>
              <a:rPr lang="it-IT" sz="1600" b="1" dirty="0">
                <a:latin typeface="+mn-lt"/>
                <a:ea typeface="Open Sans" panose="020B0606030504020204" pitchFamily="34" charset="0"/>
                <a:cs typeface="Open Sans" panose="020B0606030504020204" pitchFamily="34" charset="0"/>
              </a:rPr>
              <a:t> </a:t>
            </a:r>
            <a:r>
              <a:rPr lang="it-IT" sz="1600" dirty="0">
                <a:latin typeface="+mn-lt"/>
                <a:ea typeface="Open Sans" panose="020B0606030504020204" pitchFamily="34" charset="0"/>
                <a:cs typeface="Open Sans" panose="020B0606030504020204" pitchFamily="34" charset="0"/>
              </a:rPr>
              <a:t>tale garanzia opera solo in caso di derubricazione del reato da doloso a colposo oppure in tutti i casi in cui il docente venga ritenuto non colpevole</a:t>
            </a:r>
            <a:r>
              <a:rPr lang="it-IT" sz="1600" i="1" dirty="0">
                <a:latin typeface="+mn-lt"/>
                <a:ea typeface="Open Sans" panose="020B0606030504020204" pitchFamily="34" charset="0"/>
                <a:cs typeface="Open Sans" panose="020B0606030504020204" pitchFamily="34" charset="0"/>
              </a:rPr>
              <a:t>.</a:t>
            </a:r>
            <a:r>
              <a:rPr lang="it-IT" sz="1600" dirty="0">
                <a:latin typeface="+mn-lt"/>
                <a:ea typeface="Open Sans" panose="020B0606030504020204" pitchFamily="34" charset="0"/>
                <a:cs typeface="Open Sans" panose="020B0606030504020204" pitchFamily="34" charset="0"/>
              </a:rPr>
              <a:t> </a:t>
            </a:r>
          </a:p>
          <a:p>
            <a:pPr algn="l">
              <a:lnSpc>
                <a:spcPct val="100000"/>
              </a:lnSpc>
            </a:pPr>
            <a:r>
              <a:rPr lang="it-IT" sz="1600" dirty="0">
                <a:latin typeface="+mn-lt"/>
                <a:ea typeface="Open Sans" panose="020B0606030504020204" pitchFamily="34" charset="0"/>
                <a:cs typeface="Open Sans" panose="020B0606030504020204" pitchFamily="34" charset="0"/>
              </a:rPr>
              <a:t/>
            </a:r>
            <a:br>
              <a:rPr lang="it-IT" sz="1600" dirty="0">
                <a:latin typeface="+mn-lt"/>
                <a:ea typeface="Open Sans" panose="020B0606030504020204" pitchFamily="34" charset="0"/>
                <a:cs typeface="Open Sans" panose="020B0606030504020204" pitchFamily="34" charset="0"/>
              </a:rPr>
            </a:br>
            <a:r>
              <a:rPr lang="it-IT" sz="1600" i="1" dirty="0">
                <a:latin typeface="+mn-lt"/>
                <a:ea typeface="Open Sans" panose="020B0606030504020204" pitchFamily="34" charset="0"/>
                <a:cs typeface="Open Sans" panose="020B0606030504020204" pitchFamily="34" charset="0"/>
              </a:rPr>
              <a:t>Es. Procedimento penale a carico dell’insegnante per presunti maltrattamenti nei confronti di un alunno, che si concluda con una sentenza di assoluzione;</a:t>
            </a:r>
            <a:r>
              <a:rPr lang="it-IT" sz="1600" dirty="0">
                <a:latin typeface="+mn-lt"/>
                <a:ea typeface="Open Sans" panose="020B0606030504020204" pitchFamily="34" charset="0"/>
                <a:cs typeface="Open Sans" panose="020B0606030504020204" pitchFamily="34" charset="0"/>
              </a:rPr>
              <a:t> </a:t>
            </a:r>
          </a:p>
        </p:txBody>
      </p:sp>
      <p:pic>
        <p:nvPicPr>
          <p:cNvPr id="8" name="Immagine 7">
            <a:extLst>
              <a:ext uri="{FF2B5EF4-FFF2-40B4-BE49-F238E27FC236}">
                <a16:creationId xmlns="" xmlns:a16="http://schemas.microsoft.com/office/drawing/2014/main" id="{6E92175B-4EED-4D52-96D7-3ABE4D39F5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35" y="6311900"/>
            <a:ext cx="869353" cy="435266"/>
          </a:xfrm>
          <a:prstGeom prst="rect">
            <a:avLst/>
          </a:prstGeom>
        </p:spPr>
      </p:pic>
      <p:pic>
        <p:nvPicPr>
          <p:cNvPr id="9" name="Immagine 8">
            <a:extLst>
              <a:ext uri="{FF2B5EF4-FFF2-40B4-BE49-F238E27FC236}">
                <a16:creationId xmlns="" xmlns:a16="http://schemas.microsoft.com/office/drawing/2014/main" id="{87E2934D-C1D1-414C-9ABE-91830E46D016}"/>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11414548" y="6176963"/>
            <a:ext cx="678617" cy="584415"/>
          </a:xfrm>
          <a:prstGeom prst="rect">
            <a:avLst/>
          </a:prstGeom>
        </p:spPr>
      </p:pic>
      <p:grpSp>
        <p:nvGrpSpPr>
          <p:cNvPr id="10" name="Gruppo 9">
            <a:extLst>
              <a:ext uri="{FF2B5EF4-FFF2-40B4-BE49-F238E27FC236}">
                <a16:creationId xmlns="" xmlns:a16="http://schemas.microsoft.com/office/drawing/2014/main" id="{65B06489-3C3E-4A75-AF13-07154511D9DE}"/>
              </a:ext>
            </a:extLst>
          </p:cNvPr>
          <p:cNvGrpSpPr/>
          <p:nvPr/>
        </p:nvGrpSpPr>
        <p:grpSpPr>
          <a:xfrm>
            <a:off x="2707575" y="467247"/>
            <a:ext cx="6911439" cy="590704"/>
            <a:chOff x="2063495" y="1523283"/>
            <a:chExt cx="8119872" cy="751137"/>
          </a:xfrm>
        </p:grpSpPr>
        <p:sp>
          <p:nvSpPr>
            <p:cNvPr id="11" name="Rettangolo arrotondato 29">
              <a:extLst>
                <a:ext uri="{FF2B5EF4-FFF2-40B4-BE49-F238E27FC236}">
                  <a16:creationId xmlns="" xmlns:a16="http://schemas.microsoft.com/office/drawing/2014/main" id="{1AC997CA-A699-47BF-B4A0-99568EA0012F}"/>
                </a:ext>
              </a:extLst>
            </p:cNvPr>
            <p:cNvSpPr/>
            <p:nvPr/>
          </p:nvSpPr>
          <p:spPr>
            <a:xfrm>
              <a:off x="2118359" y="1570332"/>
              <a:ext cx="8065008" cy="704088"/>
            </a:xfrm>
            <a:prstGeom prst="roundRect">
              <a:avLst>
                <a:gd name="adj" fmla="val 50000"/>
              </a:avLst>
            </a:prstGeom>
            <a:solidFill>
              <a:srgbClr val="EDB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arrotondato 30">
              <a:extLst>
                <a:ext uri="{FF2B5EF4-FFF2-40B4-BE49-F238E27FC236}">
                  <a16:creationId xmlns="" xmlns:a16="http://schemas.microsoft.com/office/drawing/2014/main" id="{5B88126B-A0DF-40CD-80FE-7DFFD8054608}"/>
                </a:ext>
              </a:extLst>
            </p:cNvPr>
            <p:cNvSpPr/>
            <p:nvPr/>
          </p:nvSpPr>
          <p:spPr>
            <a:xfrm>
              <a:off x="2063495" y="1523283"/>
              <a:ext cx="8065008" cy="704088"/>
            </a:xfrm>
            <a:prstGeom prst="roundRect">
              <a:avLst>
                <a:gd name="adj" fmla="val 50000"/>
              </a:avLst>
            </a:prstGeom>
            <a:solidFill>
              <a:srgbClr val="F7C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3" name="Titolo 1">
            <a:extLst>
              <a:ext uri="{FF2B5EF4-FFF2-40B4-BE49-F238E27FC236}">
                <a16:creationId xmlns="" xmlns:a16="http://schemas.microsoft.com/office/drawing/2014/main" id="{A707FDA4-1220-4187-B2FA-C6DF3463389B}"/>
              </a:ext>
            </a:extLst>
          </p:cNvPr>
          <p:cNvSpPr txBox="1">
            <a:spLocks/>
          </p:cNvSpPr>
          <p:nvPr/>
        </p:nvSpPr>
        <p:spPr>
          <a:xfrm>
            <a:off x="3699811" y="537896"/>
            <a:ext cx="5254184" cy="47732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buFont typeface="Arial" pitchFamily="34" charset="0"/>
              <a:buChar char="•"/>
            </a:pPr>
            <a:r>
              <a:rPr lang="it-IT" sz="25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TUTELA LEGALE: Il contenuto</a:t>
            </a:r>
          </a:p>
        </p:txBody>
      </p:sp>
    </p:spTree>
    <p:extLst>
      <p:ext uri="{BB962C8B-B14F-4D97-AF65-F5344CB8AC3E}">
        <p14:creationId xmlns:p14="http://schemas.microsoft.com/office/powerpoint/2010/main" val="181801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anim calcmode="lin" valueType="num">
                                      <p:cBhvr>
                                        <p:cTn id="2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1000"/>
                                        <p:tgtEl>
                                          <p:spTgt spid="7">
                                            <p:txEl>
                                              <p:pRg st="3" end="3"/>
                                            </p:txEl>
                                          </p:spTgt>
                                        </p:tgtEl>
                                      </p:cBhvr>
                                    </p:animEffect>
                                    <p:anim calcmode="lin" valueType="num">
                                      <p:cBhvr>
                                        <p:cTn id="2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fade">
                                      <p:cBhvr>
                                        <p:cTn id="31" dur="1000"/>
                                        <p:tgtEl>
                                          <p:spTgt spid="7">
                                            <p:txEl>
                                              <p:pRg st="4" end="4"/>
                                            </p:txEl>
                                          </p:spTgt>
                                        </p:tgtEl>
                                      </p:cBhvr>
                                    </p:animEffect>
                                    <p:anim calcmode="lin" valueType="num">
                                      <p:cBhvr>
                                        <p:cTn id="3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8BD5263A-26FB-483E-9F34-24A81EE975D3}"/>
              </a:ext>
            </a:extLst>
          </p:cNvPr>
          <p:cNvSpPr>
            <a:spLocks noGrp="1"/>
          </p:cNvSpPr>
          <p:nvPr>
            <p:ph type="title"/>
          </p:nvPr>
        </p:nvSpPr>
        <p:spPr/>
        <p:txBody>
          <a:bodyPr/>
          <a:lstStyle/>
          <a:p>
            <a:endParaRPr lang="it-IT"/>
          </a:p>
        </p:txBody>
      </p:sp>
      <p:sp>
        <p:nvSpPr>
          <p:cNvPr id="3" name="Segnaposto contenuto 2">
            <a:extLst>
              <a:ext uri="{FF2B5EF4-FFF2-40B4-BE49-F238E27FC236}">
                <a16:creationId xmlns="" xmlns:a16="http://schemas.microsoft.com/office/drawing/2014/main" id="{12A83F2A-32C7-4133-8DDF-C3F966E053F3}"/>
              </a:ext>
            </a:extLst>
          </p:cNvPr>
          <p:cNvSpPr>
            <a:spLocks noGrp="1"/>
          </p:cNvSpPr>
          <p:nvPr>
            <p:ph idx="1"/>
          </p:nvPr>
        </p:nvSpPr>
        <p:spPr/>
        <p:txBody>
          <a:bodyPr/>
          <a:lstStyle/>
          <a:p>
            <a:endParaRPr lang="it-IT"/>
          </a:p>
        </p:txBody>
      </p:sp>
      <p:pic>
        <p:nvPicPr>
          <p:cNvPr id="4" name="Immagine 3">
            <a:extLst>
              <a:ext uri="{FF2B5EF4-FFF2-40B4-BE49-F238E27FC236}">
                <a16:creationId xmlns="" xmlns:a16="http://schemas.microsoft.com/office/drawing/2014/main" id="{D65171E5-78F3-4D42-988B-F45AE24A81CA}"/>
              </a:ext>
            </a:extLst>
          </p:cNvPr>
          <p:cNvPicPr>
            <a:picLocks noChangeAspect="1"/>
          </p:cNvPicPr>
          <p:nvPr/>
        </p:nvPicPr>
        <p:blipFill>
          <a:blip r:embed="rId2" cstate="print"/>
          <a:stretch>
            <a:fillRect/>
          </a:stretch>
        </p:blipFill>
        <p:spPr>
          <a:xfrm>
            <a:off x="0" y="0"/>
            <a:ext cx="12192000" cy="6858000"/>
          </a:xfrm>
          <a:prstGeom prst="rect">
            <a:avLst/>
          </a:prstGeom>
        </p:spPr>
      </p:pic>
      <p:sp>
        <p:nvSpPr>
          <p:cNvPr id="7" name="Rettangolo arrotondato 17">
            <a:extLst>
              <a:ext uri="{FF2B5EF4-FFF2-40B4-BE49-F238E27FC236}">
                <a16:creationId xmlns="" xmlns:a16="http://schemas.microsoft.com/office/drawing/2014/main" id="{5354359D-3F36-4C68-A2BE-3262DB9DC383}"/>
              </a:ext>
            </a:extLst>
          </p:cNvPr>
          <p:cNvSpPr/>
          <p:nvPr/>
        </p:nvSpPr>
        <p:spPr>
          <a:xfrm>
            <a:off x="787216" y="1545963"/>
            <a:ext cx="10665070" cy="4459653"/>
          </a:xfrm>
          <a:prstGeom prst="roundRect">
            <a:avLst>
              <a:gd name="adj" fmla="val 7246"/>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Titolo 1">
            <a:extLst>
              <a:ext uri="{FF2B5EF4-FFF2-40B4-BE49-F238E27FC236}">
                <a16:creationId xmlns="" xmlns:a16="http://schemas.microsoft.com/office/drawing/2014/main" id="{E0B09D71-1A32-460A-B560-AFBD23C8E65D}"/>
              </a:ext>
            </a:extLst>
          </p:cNvPr>
          <p:cNvSpPr txBox="1">
            <a:spLocks/>
          </p:cNvSpPr>
          <p:nvPr/>
        </p:nvSpPr>
        <p:spPr>
          <a:xfrm>
            <a:off x="1129314" y="2365429"/>
            <a:ext cx="9933372" cy="318445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it-IT" sz="1400" b="1" dirty="0" smtClean="0">
                <a:latin typeface="Open Sans" panose="020B0606030504020204" pitchFamily="34" charset="0"/>
                <a:ea typeface="Open Sans" panose="020B0606030504020204" pitchFamily="34" charset="0"/>
                <a:cs typeface="Open Sans" panose="020B0606030504020204" pitchFamily="34" charset="0"/>
              </a:rPr>
              <a:t>3)</a:t>
            </a:r>
            <a:r>
              <a:rPr lang="it-IT" sz="1400" dirty="0">
                <a:latin typeface="Open Sans" panose="020B0606030504020204" pitchFamily="34" charset="0"/>
                <a:ea typeface="Open Sans" panose="020B0606030504020204" pitchFamily="34" charset="0"/>
                <a:cs typeface="Open Sans" panose="020B0606030504020204" pitchFamily="34" charset="0"/>
              </a:rPr>
              <a:t> Le </a:t>
            </a:r>
            <a:r>
              <a:rPr lang="it-IT" sz="1400" b="1" dirty="0">
                <a:latin typeface="Open Sans" panose="020B0606030504020204" pitchFamily="34" charset="0"/>
                <a:ea typeface="Open Sans" panose="020B0606030504020204" pitchFamily="34" charset="0"/>
                <a:cs typeface="Open Sans" panose="020B0606030504020204" pitchFamily="34" charset="0"/>
              </a:rPr>
              <a:t>azioni in sede civile</a:t>
            </a:r>
            <a:r>
              <a:rPr lang="it-IT" sz="1400" dirty="0">
                <a:latin typeface="Open Sans" panose="020B0606030504020204" pitchFamily="34" charset="0"/>
                <a:ea typeface="Open Sans" panose="020B0606030504020204" pitchFamily="34" charset="0"/>
                <a:cs typeface="Open Sans" panose="020B0606030504020204" pitchFamily="34" charset="0"/>
              </a:rPr>
              <a:t> </a:t>
            </a:r>
            <a:r>
              <a:rPr lang="it-IT" sz="1400" i="1" dirty="0">
                <a:latin typeface="Open Sans" panose="020B0606030504020204" pitchFamily="34" charset="0"/>
                <a:ea typeface="Open Sans" panose="020B0606030504020204" pitchFamily="34" charset="0"/>
                <a:cs typeface="Open Sans" panose="020B0606030504020204" pitchFamily="34" charset="0"/>
              </a:rPr>
              <a:t>(o la costituzione di parte civile in sede penale)</a:t>
            </a:r>
            <a:r>
              <a:rPr lang="it-IT" sz="1400" dirty="0">
                <a:latin typeface="Open Sans" panose="020B0606030504020204" pitchFamily="34" charset="0"/>
                <a:ea typeface="Open Sans" panose="020B0606030504020204" pitchFamily="34" charset="0"/>
                <a:cs typeface="Open Sans" panose="020B0606030504020204" pitchFamily="34" charset="0"/>
              </a:rPr>
              <a:t> per ottenere il risarcimento danni.</a:t>
            </a:r>
          </a:p>
          <a:p>
            <a:pPr algn="l">
              <a:lnSpc>
                <a:spcPct val="100000"/>
              </a:lnSpc>
            </a:pPr>
            <a:r>
              <a:rPr lang="it-IT" sz="1400" dirty="0">
                <a:latin typeface="Open Sans" panose="020B0606030504020204" pitchFamily="34" charset="0"/>
                <a:ea typeface="Open Sans" panose="020B0606030504020204" pitchFamily="34" charset="0"/>
                <a:cs typeface="Open Sans" panose="020B0606030504020204" pitchFamily="34" charset="0"/>
              </a:rPr>
              <a:t> </a:t>
            </a:r>
            <a:br>
              <a:rPr lang="it-IT" sz="1400" dirty="0">
                <a:latin typeface="Open Sans" panose="020B0606030504020204" pitchFamily="34" charset="0"/>
                <a:ea typeface="Open Sans" panose="020B0606030504020204" pitchFamily="34" charset="0"/>
                <a:cs typeface="Open Sans" panose="020B0606030504020204" pitchFamily="34" charset="0"/>
              </a:rPr>
            </a:br>
            <a:r>
              <a:rPr lang="it-IT" sz="1400" i="1" dirty="0">
                <a:latin typeface="Open Sans" panose="020B0606030504020204" pitchFamily="34" charset="0"/>
                <a:ea typeface="Open Sans" panose="020B0606030504020204" pitchFamily="34" charset="0"/>
                <a:cs typeface="Open Sans" panose="020B0606030504020204" pitchFamily="34" charset="0"/>
              </a:rPr>
              <a:t>Es. L’insegnante che subisce un’aggressione da parte del genitore di un alunno o dall’alunno stesso, può chiedere il risarcimento dei danni subiti;</a:t>
            </a:r>
            <a:r>
              <a:rPr lang="it-IT" sz="1400" dirty="0">
                <a:latin typeface="Open Sans" panose="020B0606030504020204" pitchFamily="34" charset="0"/>
                <a:ea typeface="Open Sans" panose="020B0606030504020204" pitchFamily="34" charset="0"/>
                <a:cs typeface="Open Sans" panose="020B0606030504020204" pitchFamily="34" charset="0"/>
              </a:rPr>
              <a:t> </a:t>
            </a:r>
          </a:p>
          <a:p>
            <a:pPr algn="l">
              <a:lnSpc>
                <a:spcPct val="100000"/>
              </a:lnSpc>
            </a:pPr>
            <a:r>
              <a:rPr lang="it-IT" sz="1400" dirty="0">
                <a:latin typeface="Open Sans" panose="020B0606030504020204" pitchFamily="34" charset="0"/>
                <a:ea typeface="Open Sans" panose="020B0606030504020204" pitchFamily="34" charset="0"/>
                <a:cs typeface="Open Sans" panose="020B0606030504020204" pitchFamily="34" charset="0"/>
              </a:rPr>
              <a:t/>
            </a:r>
            <a:br>
              <a:rPr lang="it-IT" sz="1400" dirty="0">
                <a:latin typeface="Open Sans" panose="020B0606030504020204" pitchFamily="34" charset="0"/>
                <a:ea typeface="Open Sans" panose="020B0606030504020204" pitchFamily="34" charset="0"/>
                <a:cs typeface="Open Sans" panose="020B0606030504020204" pitchFamily="34" charset="0"/>
              </a:rPr>
            </a:br>
            <a:r>
              <a:rPr lang="it-IT" sz="1400" b="1" dirty="0" smtClean="0">
                <a:latin typeface="Open Sans" panose="020B0606030504020204" pitchFamily="34" charset="0"/>
                <a:ea typeface="Open Sans" panose="020B0606030504020204" pitchFamily="34" charset="0"/>
                <a:cs typeface="Open Sans" panose="020B0606030504020204" pitchFamily="34" charset="0"/>
              </a:rPr>
              <a:t>4)</a:t>
            </a:r>
            <a:r>
              <a:rPr lang="it-IT" sz="1400" dirty="0">
                <a:latin typeface="Open Sans" panose="020B0606030504020204" pitchFamily="34" charset="0"/>
                <a:ea typeface="Open Sans" panose="020B0606030504020204" pitchFamily="34" charset="0"/>
                <a:cs typeface="Open Sans" panose="020B0606030504020204" pitchFamily="34" charset="0"/>
              </a:rPr>
              <a:t> La </a:t>
            </a:r>
            <a:r>
              <a:rPr lang="it-IT" sz="1400" b="1" dirty="0">
                <a:latin typeface="Open Sans" panose="020B0606030504020204" pitchFamily="34" charset="0"/>
                <a:ea typeface="Open Sans" panose="020B0606030504020204" pitchFamily="34" charset="0"/>
                <a:cs typeface="Open Sans" panose="020B0606030504020204" pitchFamily="34" charset="0"/>
              </a:rPr>
              <a:t>difesa in sede civile</a:t>
            </a:r>
            <a:r>
              <a:rPr lang="it-IT" sz="1400" dirty="0">
                <a:latin typeface="Open Sans" panose="020B0606030504020204" pitchFamily="34" charset="0"/>
                <a:ea typeface="Open Sans" panose="020B0606030504020204" pitchFamily="34" charset="0"/>
                <a:cs typeface="Open Sans" panose="020B0606030504020204" pitchFamily="34" charset="0"/>
              </a:rPr>
              <a:t> nel caso in cui il docente subisca un’azione legale per risarcimento danni (per resistere a pretese risarcitorie di terzi) ad integrazione di quanto riconosciuto dalla polizza RC dell’insegnante per i </a:t>
            </a:r>
            <a:r>
              <a:rPr lang="it-IT" sz="1400" b="1" dirty="0">
                <a:latin typeface="Open Sans" panose="020B0606030504020204" pitchFamily="34" charset="0"/>
                <a:ea typeface="Open Sans" panose="020B0606030504020204" pitchFamily="34" charset="0"/>
                <a:cs typeface="Open Sans" panose="020B0606030504020204" pitchFamily="34" charset="0"/>
              </a:rPr>
              <a:t>costi di difesa.</a:t>
            </a:r>
            <a:r>
              <a:rPr lang="it-IT" sz="1400" dirty="0">
                <a:latin typeface="Open Sans" panose="020B0606030504020204" pitchFamily="34" charset="0"/>
                <a:ea typeface="Open Sans" panose="020B0606030504020204" pitchFamily="34" charset="0"/>
                <a:cs typeface="Open Sans" panose="020B0606030504020204" pitchFamily="34" charset="0"/>
              </a:rPr>
              <a:t> </a:t>
            </a:r>
          </a:p>
          <a:p>
            <a:pPr algn="l">
              <a:lnSpc>
                <a:spcPct val="100000"/>
              </a:lnSpc>
            </a:pPr>
            <a:r>
              <a:rPr lang="it-IT" sz="1400" dirty="0">
                <a:latin typeface="Open Sans" panose="020B0606030504020204" pitchFamily="34" charset="0"/>
                <a:ea typeface="Open Sans" panose="020B0606030504020204" pitchFamily="34" charset="0"/>
                <a:cs typeface="Open Sans" panose="020B0606030504020204" pitchFamily="34" charset="0"/>
              </a:rPr>
              <a:t/>
            </a:r>
            <a:br>
              <a:rPr lang="it-IT" sz="1400" dirty="0">
                <a:latin typeface="Open Sans" panose="020B0606030504020204" pitchFamily="34" charset="0"/>
                <a:ea typeface="Open Sans" panose="020B0606030504020204" pitchFamily="34" charset="0"/>
                <a:cs typeface="Open Sans" panose="020B0606030504020204" pitchFamily="34" charset="0"/>
              </a:rPr>
            </a:br>
            <a:r>
              <a:rPr lang="it-IT" sz="1400" i="1" dirty="0">
                <a:latin typeface="Open Sans" panose="020B0606030504020204" pitchFamily="34" charset="0"/>
                <a:ea typeface="Open Sans" panose="020B0606030504020204" pitchFamily="34" charset="0"/>
                <a:cs typeface="Open Sans" panose="020B0606030504020204" pitchFamily="34" charset="0"/>
              </a:rPr>
              <a:t>Es. L’insegnante riceve richiesta danni per presunte lesioni colpose cagionate ad un alunno; </a:t>
            </a:r>
            <a:br>
              <a:rPr lang="it-IT" sz="1400" i="1" dirty="0">
                <a:latin typeface="Open Sans" panose="020B0606030504020204" pitchFamily="34" charset="0"/>
                <a:ea typeface="Open Sans" panose="020B0606030504020204" pitchFamily="34" charset="0"/>
                <a:cs typeface="Open Sans" panose="020B0606030504020204" pitchFamily="34" charset="0"/>
              </a:rPr>
            </a:br>
            <a:r>
              <a:rPr lang="it-IT" sz="1400" i="1" dirty="0">
                <a:latin typeface="Open Sans" panose="020B0606030504020204" pitchFamily="34" charset="0"/>
                <a:ea typeface="Open Sans" panose="020B0606030504020204" pitchFamily="34" charset="0"/>
                <a:cs typeface="Open Sans" panose="020B0606030504020204" pitchFamily="34" charset="0"/>
              </a:rPr>
              <a:t>Es. L’insegnante deve rispondere di un danno cagionato ad un terzo in conseguenza di un comportamento tenuto da un alunno sotto la sua sorveglianza.</a:t>
            </a:r>
            <a:r>
              <a:rPr lang="it-IT" sz="1400" dirty="0">
                <a:latin typeface="Open Sans" panose="020B0606030504020204" pitchFamily="34" charset="0"/>
                <a:ea typeface="Open Sans" panose="020B0606030504020204" pitchFamily="34" charset="0"/>
                <a:cs typeface="Open Sans" panose="020B0606030504020204" pitchFamily="34" charset="0"/>
              </a:rPr>
              <a:t> </a:t>
            </a:r>
            <a:br>
              <a:rPr lang="it-IT" sz="1400" dirty="0">
                <a:latin typeface="Open Sans" panose="020B0606030504020204" pitchFamily="34" charset="0"/>
                <a:ea typeface="Open Sans" panose="020B0606030504020204" pitchFamily="34" charset="0"/>
                <a:cs typeface="Open Sans" panose="020B0606030504020204" pitchFamily="34" charset="0"/>
              </a:rPr>
            </a:br>
            <a:r>
              <a:rPr lang="it-IT" sz="1400" dirty="0">
                <a:latin typeface="Open Sans" panose="020B0606030504020204" pitchFamily="34" charset="0"/>
                <a:ea typeface="Open Sans" panose="020B0606030504020204" pitchFamily="34" charset="0"/>
                <a:cs typeface="Open Sans" panose="020B0606030504020204" pitchFamily="34" charset="0"/>
              </a:rPr>
              <a:t/>
            </a:r>
            <a:br>
              <a:rPr lang="it-IT" sz="1400" dirty="0">
                <a:latin typeface="Open Sans" panose="020B0606030504020204" pitchFamily="34" charset="0"/>
                <a:ea typeface="Open Sans" panose="020B0606030504020204" pitchFamily="34" charset="0"/>
                <a:cs typeface="Open Sans" panose="020B0606030504020204" pitchFamily="34" charset="0"/>
              </a:rPr>
            </a:br>
            <a:r>
              <a:rPr lang="it-IT" sz="1400" b="1" dirty="0" smtClean="0">
                <a:latin typeface="Open Sans" panose="020B0606030504020204" pitchFamily="34" charset="0"/>
                <a:ea typeface="Open Sans" panose="020B0606030504020204" pitchFamily="34" charset="0"/>
                <a:cs typeface="Open Sans" panose="020B0606030504020204" pitchFamily="34" charset="0"/>
              </a:rPr>
              <a:t>5) L’opposizione alle sanzioni amministrative/disciplinari. </a:t>
            </a:r>
            <a:r>
              <a:rPr lang="it-IT" sz="1400" dirty="0" smtClean="0">
                <a:latin typeface="Open Sans" panose="020B0606030504020204" pitchFamily="34" charset="0"/>
                <a:ea typeface="Open Sans" panose="020B0606030504020204" pitchFamily="34" charset="0"/>
                <a:cs typeface="Open Sans" panose="020B0606030504020204" pitchFamily="34" charset="0"/>
              </a:rPr>
              <a:t>Il rimborso delle predette spese legali avverrà solo in caso di esito positivo della vertenza. E’ prevista la possibilità di arrivare al terzo grado di giudizio.</a:t>
            </a:r>
            <a:endParaRPr lang="it-IT"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itolo 1">
            <a:extLst>
              <a:ext uri="{FF2B5EF4-FFF2-40B4-BE49-F238E27FC236}">
                <a16:creationId xmlns="" xmlns:a16="http://schemas.microsoft.com/office/drawing/2014/main" id="{9B9AFA89-FDB5-475C-9D24-FEFC0A8F3EE9}"/>
              </a:ext>
            </a:extLst>
          </p:cNvPr>
          <p:cNvSpPr txBox="1">
            <a:spLocks/>
          </p:cNvSpPr>
          <p:nvPr/>
        </p:nvSpPr>
        <p:spPr>
          <a:xfrm>
            <a:off x="3733344" y="1841772"/>
            <a:ext cx="4826976" cy="4128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it-IT" sz="2400" b="1" dirty="0">
                <a:latin typeface="Open Sans Extrabold" panose="020B0606030504020204" pitchFamily="34" charset="0"/>
                <a:ea typeface="Open Sans Extrabold" panose="020B0606030504020204" pitchFamily="34" charset="0"/>
                <a:cs typeface="Open Sans Extrabold" panose="020B0606030504020204" pitchFamily="34" charset="0"/>
              </a:rPr>
              <a:t>IN QUALI CASI?</a:t>
            </a:r>
          </a:p>
        </p:txBody>
      </p:sp>
      <p:pic>
        <p:nvPicPr>
          <p:cNvPr id="10" name="Immagine 9">
            <a:extLst>
              <a:ext uri="{FF2B5EF4-FFF2-40B4-BE49-F238E27FC236}">
                <a16:creationId xmlns="" xmlns:a16="http://schemas.microsoft.com/office/drawing/2014/main" id="{1AF95BA2-CCCF-43CE-85DB-A8B4EF3015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35" y="6311900"/>
            <a:ext cx="869353" cy="435266"/>
          </a:xfrm>
          <a:prstGeom prst="rect">
            <a:avLst/>
          </a:prstGeom>
        </p:spPr>
      </p:pic>
      <p:pic>
        <p:nvPicPr>
          <p:cNvPr id="11" name="Immagine 10">
            <a:extLst>
              <a:ext uri="{FF2B5EF4-FFF2-40B4-BE49-F238E27FC236}">
                <a16:creationId xmlns="" xmlns:a16="http://schemas.microsoft.com/office/drawing/2014/main" id="{9A475543-87FB-4FDB-80B4-205304BFCB31}"/>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11414548" y="6176963"/>
            <a:ext cx="678617" cy="584415"/>
          </a:xfrm>
          <a:prstGeom prst="rect">
            <a:avLst/>
          </a:prstGeom>
        </p:spPr>
      </p:pic>
      <p:grpSp>
        <p:nvGrpSpPr>
          <p:cNvPr id="12" name="Gruppo 11">
            <a:extLst>
              <a:ext uri="{FF2B5EF4-FFF2-40B4-BE49-F238E27FC236}">
                <a16:creationId xmlns="" xmlns:a16="http://schemas.microsoft.com/office/drawing/2014/main" id="{65B06489-3C3E-4A75-AF13-07154511D9DE}"/>
              </a:ext>
            </a:extLst>
          </p:cNvPr>
          <p:cNvGrpSpPr/>
          <p:nvPr/>
        </p:nvGrpSpPr>
        <p:grpSpPr>
          <a:xfrm>
            <a:off x="2731325" y="526623"/>
            <a:ext cx="6911439" cy="590704"/>
            <a:chOff x="2063495" y="1523283"/>
            <a:chExt cx="8119872" cy="751137"/>
          </a:xfrm>
        </p:grpSpPr>
        <p:sp>
          <p:nvSpPr>
            <p:cNvPr id="13" name="Rettangolo arrotondato 29">
              <a:extLst>
                <a:ext uri="{FF2B5EF4-FFF2-40B4-BE49-F238E27FC236}">
                  <a16:creationId xmlns="" xmlns:a16="http://schemas.microsoft.com/office/drawing/2014/main" id="{1AC997CA-A699-47BF-B4A0-99568EA0012F}"/>
                </a:ext>
              </a:extLst>
            </p:cNvPr>
            <p:cNvSpPr/>
            <p:nvPr/>
          </p:nvSpPr>
          <p:spPr>
            <a:xfrm>
              <a:off x="2118359" y="1570332"/>
              <a:ext cx="8065008" cy="704088"/>
            </a:xfrm>
            <a:prstGeom prst="roundRect">
              <a:avLst>
                <a:gd name="adj" fmla="val 50000"/>
              </a:avLst>
            </a:prstGeom>
            <a:solidFill>
              <a:srgbClr val="EDB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arrotondato 30">
              <a:extLst>
                <a:ext uri="{FF2B5EF4-FFF2-40B4-BE49-F238E27FC236}">
                  <a16:creationId xmlns="" xmlns:a16="http://schemas.microsoft.com/office/drawing/2014/main" id="{5B88126B-A0DF-40CD-80FE-7DFFD8054608}"/>
                </a:ext>
              </a:extLst>
            </p:cNvPr>
            <p:cNvSpPr/>
            <p:nvPr/>
          </p:nvSpPr>
          <p:spPr>
            <a:xfrm>
              <a:off x="2063495" y="1523283"/>
              <a:ext cx="8065008" cy="704088"/>
            </a:xfrm>
            <a:prstGeom prst="roundRect">
              <a:avLst>
                <a:gd name="adj" fmla="val 50000"/>
              </a:avLst>
            </a:prstGeom>
            <a:solidFill>
              <a:srgbClr val="F7C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5" name="Titolo 1">
            <a:extLst>
              <a:ext uri="{FF2B5EF4-FFF2-40B4-BE49-F238E27FC236}">
                <a16:creationId xmlns="" xmlns:a16="http://schemas.microsoft.com/office/drawing/2014/main" id="{A707FDA4-1220-4187-B2FA-C6DF3463389B}"/>
              </a:ext>
            </a:extLst>
          </p:cNvPr>
          <p:cNvSpPr txBox="1">
            <a:spLocks/>
          </p:cNvSpPr>
          <p:nvPr/>
        </p:nvSpPr>
        <p:spPr>
          <a:xfrm>
            <a:off x="3699811" y="537896"/>
            <a:ext cx="5254184" cy="47732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buFont typeface="Arial" pitchFamily="34" charset="0"/>
              <a:buChar char="•"/>
            </a:pPr>
            <a:r>
              <a:rPr lang="it-IT" sz="25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TUTELA LEGALE: Il contenuto</a:t>
            </a:r>
          </a:p>
        </p:txBody>
      </p:sp>
    </p:spTree>
    <p:extLst>
      <p:ext uri="{BB962C8B-B14F-4D97-AF65-F5344CB8AC3E}">
        <p14:creationId xmlns:p14="http://schemas.microsoft.com/office/powerpoint/2010/main" val="10567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000"/>
                                        <p:tgtEl>
                                          <p:spTgt spid="8">
                                            <p:txEl>
                                              <p:pRg st="2" end="2"/>
                                            </p:txEl>
                                          </p:spTgt>
                                        </p:tgtEl>
                                      </p:cBhvr>
                                    </p:animEffect>
                                    <p:anim calcmode="lin" valueType="num">
                                      <p:cBhvr>
                                        <p:cTn id="2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Effect transition="in" filter="fade">
                                      <p:cBhvr>
                                        <p:cTn id="24" dur="1000"/>
                                        <p:tgtEl>
                                          <p:spTgt spid="8">
                                            <p:txEl>
                                              <p:pRg st="3" end="3"/>
                                            </p:txEl>
                                          </p:spTgt>
                                        </p:tgtEl>
                                      </p:cBhvr>
                                    </p:animEffect>
                                    <p:anim calcmode="lin" valueType="num">
                                      <p:cBhvr>
                                        <p:cTn id="2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8BD5263A-26FB-483E-9F34-24A81EE975D3}"/>
              </a:ext>
            </a:extLst>
          </p:cNvPr>
          <p:cNvSpPr>
            <a:spLocks noGrp="1"/>
          </p:cNvSpPr>
          <p:nvPr>
            <p:ph type="title"/>
          </p:nvPr>
        </p:nvSpPr>
        <p:spPr/>
        <p:txBody>
          <a:bodyPr/>
          <a:lstStyle/>
          <a:p>
            <a:endParaRPr lang="it-IT"/>
          </a:p>
        </p:txBody>
      </p:sp>
      <p:sp>
        <p:nvSpPr>
          <p:cNvPr id="3" name="Segnaposto contenuto 2">
            <a:extLst>
              <a:ext uri="{FF2B5EF4-FFF2-40B4-BE49-F238E27FC236}">
                <a16:creationId xmlns="" xmlns:a16="http://schemas.microsoft.com/office/drawing/2014/main" id="{12A83F2A-32C7-4133-8DDF-C3F966E053F3}"/>
              </a:ext>
            </a:extLst>
          </p:cNvPr>
          <p:cNvSpPr>
            <a:spLocks noGrp="1"/>
          </p:cNvSpPr>
          <p:nvPr>
            <p:ph idx="1"/>
          </p:nvPr>
        </p:nvSpPr>
        <p:spPr/>
        <p:txBody>
          <a:bodyPr/>
          <a:lstStyle/>
          <a:p>
            <a:endParaRPr lang="it-IT"/>
          </a:p>
        </p:txBody>
      </p:sp>
      <p:pic>
        <p:nvPicPr>
          <p:cNvPr id="4" name="Immagine 3">
            <a:extLst>
              <a:ext uri="{FF2B5EF4-FFF2-40B4-BE49-F238E27FC236}">
                <a16:creationId xmlns="" xmlns:a16="http://schemas.microsoft.com/office/drawing/2014/main" id="{D65171E5-78F3-4D42-988B-F45AE24A81CA}"/>
              </a:ext>
            </a:extLst>
          </p:cNvPr>
          <p:cNvPicPr>
            <a:picLocks noChangeAspect="1"/>
          </p:cNvPicPr>
          <p:nvPr/>
        </p:nvPicPr>
        <p:blipFill>
          <a:blip r:embed="rId2" cstate="print"/>
          <a:stretch>
            <a:fillRect/>
          </a:stretch>
        </p:blipFill>
        <p:spPr>
          <a:xfrm>
            <a:off x="0" y="0"/>
            <a:ext cx="12192000" cy="6858000"/>
          </a:xfrm>
          <a:prstGeom prst="rect">
            <a:avLst/>
          </a:prstGeom>
        </p:spPr>
      </p:pic>
      <p:grpSp>
        <p:nvGrpSpPr>
          <p:cNvPr id="5" name="Gruppo 4">
            <a:extLst>
              <a:ext uri="{FF2B5EF4-FFF2-40B4-BE49-F238E27FC236}">
                <a16:creationId xmlns="" xmlns:a16="http://schemas.microsoft.com/office/drawing/2014/main" id="{65B06489-3C3E-4A75-AF13-07154511D9DE}"/>
              </a:ext>
            </a:extLst>
          </p:cNvPr>
          <p:cNvGrpSpPr/>
          <p:nvPr/>
        </p:nvGrpSpPr>
        <p:grpSpPr>
          <a:xfrm>
            <a:off x="2743201" y="384120"/>
            <a:ext cx="6911439" cy="590704"/>
            <a:chOff x="2063495" y="1523283"/>
            <a:chExt cx="8119872" cy="751137"/>
          </a:xfrm>
        </p:grpSpPr>
        <p:sp>
          <p:nvSpPr>
            <p:cNvPr id="6" name="Rettangolo arrotondato 29">
              <a:extLst>
                <a:ext uri="{FF2B5EF4-FFF2-40B4-BE49-F238E27FC236}">
                  <a16:creationId xmlns="" xmlns:a16="http://schemas.microsoft.com/office/drawing/2014/main" id="{1AC997CA-A699-47BF-B4A0-99568EA0012F}"/>
                </a:ext>
              </a:extLst>
            </p:cNvPr>
            <p:cNvSpPr/>
            <p:nvPr/>
          </p:nvSpPr>
          <p:spPr>
            <a:xfrm>
              <a:off x="2118359" y="1570332"/>
              <a:ext cx="8065008" cy="704088"/>
            </a:xfrm>
            <a:prstGeom prst="roundRect">
              <a:avLst>
                <a:gd name="adj" fmla="val 50000"/>
              </a:avLst>
            </a:prstGeom>
            <a:solidFill>
              <a:srgbClr val="EDB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arrotondato 30">
              <a:extLst>
                <a:ext uri="{FF2B5EF4-FFF2-40B4-BE49-F238E27FC236}">
                  <a16:creationId xmlns="" xmlns:a16="http://schemas.microsoft.com/office/drawing/2014/main" id="{5B88126B-A0DF-40CD-80FE-7DFFD8054608}"/>
                </a:ext>
              </a:extLst>
            </p:cNvPr>
            <p:cNvSpPr/>
            <p:nvPr/>
          </p:nvSpPr>
          <p:spPr>
            <a:xfrm>
              <a:off x="2063495" y="1523283"/>
              <a:ext cx="8065008" cy="704088"/>
            </a:xfrm>
            <a:prstGeom prst="roundRect">
              <a:avLst>
                <a:gd name="adj" fmla="val 50000"/>
              </a:avLst>
            </a:prstGeom>
            <a:solidFill>
              <a:srgbClr val="F7C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8" name="Titolo 1">
            <a:extLst>
              <a:ext uri="{FF2B5EF4-FFF2-40B4-BE49-F238E27FC236}">
                <a16:creationId xmlns="" xmlns:a16="http://schemas.microsoft.com/office/drawing/2014/main" id="{A707FDA4-1220-4187-B2FA-C6DF3463389B}"/>
              </a:ext>
            </a:extLst>
          </p:cNvPr>
          <p:cNvSpPr txBox="1">
            <a:spLocks/>
          </p:cNvSpPr>
          <p:nvPr/>
        </p:nvSpPr>
        <p:spPr>
          <a:xfrm>
            <a:off x="3699811" y="454769"/>
            <a:ext cx="5254184" cy="47732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buFont typeface="Arial" pitchFamily="34" charset="0"/>
              <a:buChar char="•"/>
            </a:pPr>
            <a:r>
              <a:rPr lang="it-IT" sz="25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TUTELA LEGALE: Il contenuto</a:t>
            </a:r>
          </a:p>
        </p:txBody>
      </p:sp>
      <p:sp>
        <p:nvSpPr>
          <p:cNvPr id="10" name="Rettangolo arrotondato 17">
            <a:extLst>
              <a:ext uri="{FF2B5EF4-FFF2-40B4-BE49-F238E27FC236}">
                <a16:creationId xmlns="" xmlns:a16="http://schemas.microsoft.com/office/drawing/2014/main" id="{0DDF6E49-6EC6-4D17-B103-387F3B2C2122}"/>
              </a:ext>
            </a:extLst>
          </p:cNvPr>
          <p:cNvSpPr/>
          <p:nvPr/>
        </p:nvSpPr>
        <p:spPr>
          <a:xfrm>
            <a:off x="792640" y="1413164"/>
            <a:ext cx="10665070" cy="4762005"/>
          </a:xfrm>
          <a:prstGeom prst="roundRect">
            <a:avLst>
              <a:gd name="adj" fmla="val 7246"/>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Titolo 1">
            <a:extLst>
              <a:ext uri="{FF2B5EF4-FFF2-40B4-BE49-F238E27FC236}">
                <a16:creationId xmlns="" xmlns:a16="http://schemas.microsoft.com/office/drawing/2014/main" id="{D2A45FF0-C07E-4DE4-B24F-881E049C5564}"/>
              </a:ext>
            </a:extLst>
          </p:cNvPr>
          <p:cNvSpPr txBox="1">
            <a:spLocks/>
          </p:cNvSpPr>
          <p:nvPr/>
        </p:nvSpPr>
        <p:spPr>
          <a:xfrm>
            <a:off x="3491345" y="1622887"/>
            <a:ext cx="5533902" cy="4128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it-IT" sz="2400" b="1" dirty="0">
                <a:latin typeface="+mn-lt"/>
                <a:ea typeface="Open Sans Extrabold" panose="020B0606030504020204" pitchFamily="34" charset="0"/>
                <a:cs typeface="Open Sans Extrabold" panose="020B0606030504020204" pitchFamily="34" charset="0"/>
              </a:rPr>
              <a:t>QUANDO UN SINISTRO E’ IN GARANZIA?</a:t>
            </a:r>
          </a:p>
        </p:txBody>
      </p:sp>
      <p:pic>
        <p:nvPicPr>
          <p:cNvPr id="13" name="Immagine 12">
            <a:extLst>
              <a:ext uri="{FF2B5EF4-FFF2-40B4-BE49-F238E27FC236}">
                <a16:creationId xmlns="" xmlns:a16="http://schemas.microsoft.com/office/drawing/2014/main" id="{DEA018DB-984E-4381-A3EB-A62A513041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35" y="6311900"/>
            <a:ext cx="869353" cy="435266"/>
          </a:xfrm>
          <a:prstGeom prst="rect">
            <a:avLst/>
          </a:prstGeom>
        </p:spPr>
      </p:pic>
      <p:pic>
        <p:nvPicPr>
          <p:cNvPr id="14" name="Immagine 13">
            <a:extLst>
              <a:ext uri="{FF2B5EF4-FFF2-40B4-BE49-F238E27FC236}">
                <a16:creationId xmlns="" xmlns:a16="http://schemas.microsoft.com/office/drawing/2014/main" id="{CF0AD59B-D522-4112-A71D-A1BED6037444}"/>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11414548" y="6176963"/>
            <a:ext cx="678617" cy="584415"/>
          </a:xfrm>
          <a:prstGeom prst="rect">
            <a:avLst/>
          </a:prstGeom>
        </p:spPr>
      </p:pic>
      <p:sp>
        <p:nvSpPr>
          <p:cNvPr id="15" name="Segnaposto contenuto 3"/>
          <p:cNvSpPr txBox="1">
            <a:spLocks/>
          </p:cNvSpPr>
          <p:nvPr/>
        </p:nvSpPr>
        <p:spPr>
          <a:xfrm>
            <a:off x="1056905" y="2139426"/>
            <a:ext cx="10189029" cy="3976366"/>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b="1" i="0" u="none" strike="noStrike" kern="1200" cap="none" spc="0" normalizeH="0" baseline="0" noProof="0" dirty="0">
                <a:ln>
                  <a:noFill/>
                </a:ln>
                <a:effectLst/>
                <a:uLnTx/>
                <a:uFillTx/>
                <a:latin typeface="+mn-lt"/>
                <a:ea typeface="+mn-ea"/>
                <a:cs typeface="+mn-cs"/>
              </a:rPr>
              <a:t>INSORGENZA DEL SINISTRO</a:t>
            </a:r>
          </a:p>
          <a:p>
            <a:pPr>
              <a:lnSpc>
                <a:spcPct val="90000"/>
              </a:lnSpc>
              <a:spcBef>
                <a:spcPts val="1000"/>
              </a:spcBef>
            </a:pPr>
            <a:r>
              <a:rPr lang="en-GB" b="1" dirty="0"/>
              <a:t>La </a:t>
            </a:r>
            <a:r>
              <a:rPr lang="en-GB" b="1" dirty="0" err="1"/>
              <a:t>garanzia</a:t>
            </a:r>
            <a:r>
              <a:rPr lang="en-GB" b="1" dirty="0"/>
              <a:t> </a:t>
            </a:r>
            <a:r>
              <a:rPr lang="en-GB" b="1" dirty="0" err="1"/>
              <a:t>assicurativa</a:t>
            </a:r>
            <a:r>
              <a:rPr lang="en-GB" b="1" dirty="0"/>
              <a:t> </a:t>
            </a:r>
            <a:r>
              <a:rPr lang="en-GB" b="1" dirty="0" err="1"/>
              <a:t>viene</a:t>
            </a:r>
            <a:r>
              <a:rPr lang="en-GB" b="1" dirty="0"/>
              <a:t> </a:t>
            </a:r>
            <a:r>
              <a:rPr lang="en-GB" b="1" dirty="0" err="1"/>
              <a:t>prestata</a:t>
            </a:r>
            <a:r>
              <a:rPr lang="en-GB" b="1" dirty="0"/>
              <a:t> per </a:t>
            </a:r>
            <a:r>
              <a:rPr lang="en-GB" b="1" dirty="0" err="1"/>
              <a:t>sinistri</a:t>
            </a:r>
            <a:r>
              <a:rPr lang="en-GB" b="1" dirty="0"/>
              <a:t> </a:t>
            </a:r>
            <a:r>
              <a:rPr lang="en-GB" b="1" dirty="0" err="1"/>
              <a:t>che</a:t>
            </a:r>
            <a:r>
              <a:rPr lang="en-GB" b="1" dirty="0"/>
              <a:t> </a:t>
            </a:r>
            <a:r>
              <a:rPr lang="en-GB" b="1" dirty="0" err="1"/>
              <a:t>siano</a:t>
            </a:r>
            <a:r>
              <a:rPr lang="en-GB" b="1" dirty="0"/>
              <a:t> </a:t>
            </a:r>
            <a:r>
              <a:rPr lang="en-GB" b="1" dirty="0" err="1"/>
              <a:t>insorti</a:t>
            </a:r>
            <a:r>
              <a:rPr lang="en-GB" b="1" dirty="0"/>
              <a:t> </a:t>
            </a:r>
            <a:r>
              <a:rPr lang="en-GB" b="1" dirty="0" err="1"/>
              <a:t>durante</a:t>
            </a:r>
            <a:r>
              <a:rPr lang="en-GB" b="1" dirty="0"/>
              <a:t> </a:t>
            </a:r>
            <a:r>
              <a:rPr lang="en-GB" b="1" dirty="0" err="1"/>
              <a:t>il</a:t>
            </a:r>
            <a:r>
              <a:rPr lang="en-GB" b="1" dirty="0"/>
              <a:t> </a:t>
            </a:r>
            <a:r>
              <a:rPr lang="en-GB" b="1" dirty="0" err="1"/>
              <a:t>periodo</a:t>
            </a:r>
            <a:r>
              <a:rPr lang="en-GB" b="1" dirty="0"/>
              <a:t> di </a:t>
            </a:r>
            <a:r>
              <a:rPr lang="en-GB" b="1" dirty="0" err="1"/>
              <a:t>validità</a:t>
            </a:r>
            <a:r>
              <a:rPr lang="en-GB" b="1" dirty="0"/>
              <a:t> </a:t>
            </a:r>
            <a:r>
              <a:rPr lang="en-GB" b="1" dirty="0" err="1"/>
              <a:t>della</a:t>
            </a:r>
            <a:r>
              <a:rPr lang="en-GB" b="1" dirty="0"/>
              <a:t> </a:t>
            </a:r>
            <a:r>
              <a:rPr lang="en-GB" b="1" dirty="0" err="1"/>
              <a:t>polizza</a:t>
            </a:r>
            <a:r>
              <a:rPr lang="en-GB" b="1" dirty="0"/>
              <a:t>.</a:t>
            </a:r>
            <a:endParaRPr lang="it-IT" b="1" dirty="0"/>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b="1" i="0" u="none" strike="noStrike" kern="1200" cap="none" spc="0" normalizeH="0" baseline="0" noProof="0" dirty="0">
              <a:ln>
                <a:noFill/>
              </a:ln>
              <a:effectLst/>
              <a:uLnTx/>
              <a:uFillTx/>
              <a:latin typeface="+mn-lt"/>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Tx/>
              <a:buChar char="-"/>
              <a:tabLst/>
              <a:defRPr/>
            </a:pPr>
            <a:r>
              <a:rPr kumimoji="0" lang="en-GB" sz="1600" b="0" i="0" u="none" strike="noStrike" kern="1200" cap="none" spc="0" normalizeH="0" baseline="0" noProof="0" dirty="0">
                <a:ln>
                  <a:noFill/>
                </a:ln>
                <a:effectLst/>
                <a:uLnTx/>
                <a:uFillTx/>
                <a:latin typeface="+mn-lt"/>
                <a:ea typeface="+mn-ea"/>
                <a:cs typeface="+mn-cs"/>
              </a:rPr>
              <a:t>per le </a:t>
            </a:r>
            <a:r>
              <a:rPr kumimoji="0" lang="en-GB" sz="1600" b="0" i="0" u="none" strike="noStrike" kern="1200" cap="none" spc="0" normalizeH="0" baseline="0" noProof="0" dirty="0" err="1">
                <a:ln>
                  <a:noFill/>
                </a:ln>
                <a:effectLst/>
                <a:uLnTx/>
                <a:uFillTx/>
                <a:latin typeface="+mn-lt"/>
                <a:ea typeface="+mn-ea"/>
                <a:cs typeface="+mn-cs"/>
              </a:rPr>
              <a:t>azioni</a:t>
            </a:r>
            <a:r>
              <a:rPr kumimoji="0" lang="en-GB" sz="1600" b="0" i="0" u="none" strike="noStrike" kern="1200" cap="none" spc="0" normalizeH="0" baseline="0" noProof="0" dirty="0">
                <a:ln>
                  <a:noFill/>
                </a:ln>
                <a:effectLst/>
                <a:uLnTx/>
                <a:uFillTx/>
                <a:latin typeface="+mn-lt"/>
                <a:ea typeface="+mn-ea"/>
                <a:cs typeface="+mn-cs"/>
              </a:rPr>
              <a:t> volte ad </a:t>
            </a:r>
            <a:r>
              <a:rPr kumimoji="0" lang="en-GB" sz="1600" b="0" i="0" u="none" strike="noStrike" kern="1200" cap="none" spc="0" normalizeH="0" baseline="0" noProof="0" dirty="0" err="1">
                <a:ln>
                  <a:noFill/>
                </a:ln>
                <a:effectLst/>
                <a:uLnTx/>
                <a:uFillTx/>
                <a:latin typeface="+mn-lt"/>
                <a:ea typeface="+mn-ea"/>
                <a:cs typeface="+mn-cs"/>
              </a:rPr>
              <a:t>ottenere</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il</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risarcimento</a:t>
            </a:r>
            <a:r>
              <a:rPr kumimoji="0" lang="en-GB" sz="1600" b="0" i="0" u="none" strike="noStrike" kern="1200" cap="none" spc="0" normalizeH="0" baseline="0" noProof="0" dirty="0">
                <a:ln>
                  <a:noFill/>
                </a:ln>
                <a:effectLst/>
                <a:uLnTx/>
                <a:uFillTx/>
                <a:latin typeface="+mn-lt"/>
                <a:ea typeface="+mn-ea"/>
                <a:cs typeface="+mn-cs"/>
              </a:rPr>
              <a:t> di </a:t>
            </a:r>
            <a:r>
              <a:rPr kumimoji="0" lang="en-GB" sz="1600" b="0" i="0" u="none" strike="noStrike" kern="1200" cap="none" spc="0" normalizeH="0" baseline="0" noProof="0" dirty="0" err="1">
                <a:ln>
                  <a:noFill/>
                </a:ln>
                <a:effectLst/>
                <a:uLnTx/>
                <a:uFillTx/>
                <a:latin typeface="+mn-lt"/>
                <a:ea typeface="+mn-ea"/>
                <a:cs typeface="+mn-cs"/>
              </a:rPr>
              <a:t>danni</a:t>
            </a:r>
            <a:r>
              <a:rPr kumimoji="0" lang="en-GB" sz="1600" b="0" i="0" u="none" strike="noStrike" kern="1200" cap="none" spc="0" normalizeH="0" baseline="0" noProof="0" dirty="0">
                <a:ln>
                  <a:noFill/>
                </a:ln>
                <a:effectLst/>
                <a:uLnTx/>
                <a:uFillTx/>
                <a:latin typeface="+mn-lt"/>
                <a:ea typeface="+mn-ea"/>
                <a:cs typeface="+mn-cs"/>
              </a:rPr>
              <a:t> e per la </a:t>
            </a:r>
            <a:r>
              <a:rPr kumimoji="0" lang="en-GB" sz="1600" b="0" i="0" u="none" strike="noStrike" kern="1200" cap="none" spc="0" normalizeH="0" baseline="0" noProof="0" dirty="0" err="1">
                <a:ln>
                  <a:noFill/>
                </a:ln>
                <a:effectLst/>
                <a:uLnTx/>
                <a:uFillTx/>
                <a:latin typeface="+mn-lt"/>
                <a:ea typeface="+mn-ea"/>
                <a:cs typeface="+mn-cs"/>
              </a:rPr>
              <a:t>difesa</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da</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richieste</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risarcitorie</a:t>
            </a:r>
            <a:r>
              <a:rPr kumimoji="0" lang="en-GB" sz="1600" b="0" i="0" u="none" strike="noStrike" kern="1200" cap="none" spc="0" normalizeH="0" baseline="0" noProof="0" dirty="0">
                <a:ln>
                  <a:noFill/>
                </a:ln>
                <a:effectLst/>
                <a:uLnTx/>
                <a:uFillTx/>
                <a:latin typeface="+mn-lt"/>
                <a:ea typeface="+mn-ea"/>
                <a:cs typeface="+mn-cs"/>
              </a:rPr>
              <a:t> di </a:t>
            </a:r>
            <a:r>
              <a:rPr kumimoji="0" lang="en-GB" sz="1600" b="0" i="0" u="none" strike="noStrike" kern="1200" cap="none" spc="0" normalizeH="0" baseline="0" noProof="0" dirty="0" err="1">
                <a:ln>
                  <a:noFill/>
                </a:ln>
                <a:effectLst/>
                <a:uLnTx/>
                <a:uFillTx/>
                <a:latin typeface="+mn-lt"/>
                <a:ea typeface="+mn-ea"/>
                <a:cs typeface="+mn-cs"/>
              </a:rPr>
              <a:t>terzi</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il</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momento</a:t>
            </a:r>
            <a:r>
              <a:rPr kumimoji="0" lang="en-GB" sz="1600" b="0" i="0" u="none" strike="noStrike" kern="1200" cap="none" spc="0" normalizeH="0" baseline="0" noProof="0" dirty="0">
                <a:ln>
                  <a:noFill/>
                </a:ln>
                <a:effectLst/>
                <a:uLnTx/>
                <a:uFillTx/>
                <a:latin typeface="+mn-lt"/>
                <a:ea typeface="+mn-ea"/>
                <a:cs typeface="+mn-cs"/>
              </a:rPr>
              <a:t> del </a:t>
            </a:r>
            <a:r>
              <a:rPr kumimoji="0" lang="en-GB" sz="1600" b="0" i="0" u="none" strike="noStrike" kern="1200" cap="none" spc="0" normalizeH="0" baseline="0" noProof="0" dirty="0" err="1">
                <a:ln>
                  <a:noFill/>
                </a:ln>
                <a:effectLst/>
                <a:uLnTx/>
                <a:uFillTx/>
                <a:latin typeface="+mn-lt"/>
                <a:ea typeface="+mn-ea"/>
                <a:cs typeface="+mn-cs"/>
              </a:rPr>
              <a:t>verificarsi</a:t>
            </a:r>
            <a:r>
              <a:rPr kumimoji="0" lang="en-GB" sz="1600" b="0" i="0" u="none" strike="noStrike" kern="1200" cap="none" spc="0" normalizeH="0" baseline="0" noProof="0" dirty="0">
                <a:ln>
                  <a:noFill/>
                </a:ln>
                <a:effectLst/>
                <a:uLnTx/>
                <a:uFillTx/>
                <a:latin typeface="+mn-lt"/>
                <a:ea typeface="+mn-ea"/>
                <a:cs typeface="+mn-cs"/>
              </a:rPr>
              <a:t> del primo </a:t>
            </a:r>
            <a:r>
              <a:rPr kumimoji="0" lang="en-GB" sz="1600" b="0" i="0" u="none" strike="noStrike" kern="1200" cap="none" spc="0" normalizeH="0" baseline="0" noProof="0" dirty="0" err="1">
                <a:ln>
                  <a:noFill/>
                </a:ln>
                <a:effectLst/>
                <a:uLnTx/>
                <a:uFillTx/>
                <a:latin typeface="+mn-lt"/>
                <a:ea typeface="+mn-ea"/>
                <a:cs typeface="+mn-cs"/>
              </a:rPr>
              <a:t>evento</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che</a:t>
            </a:r>
            <a:r>
              <a:rPr kumimoji="0" lang="en-GB" sz="1600" b="0" i="0" u="none" strike="noStrike" kern="1200" cap="none" spc="0" normalizeH="0" baseline="0" noProof="0" dirty="0">
                <a:ln>
                  <a:noFill/>
                </a:ln>
                <a:effectLst/>
                <a:uLnTx/>
                <a:uFillTx/>
                <a:latin typeface="+mn-lt"/>
                <a:ea typeface="+mn-ea"/>
                <a:cs typeface="+mn-cs"/>
              </a:rPr>
              <a:t> ha </a:t>
            </a:r>
            <a:r>
              <a:rPr kumimoji="0" lang="en-GB" sz="1600" b="0" i="0" u="none" strike="noStrike" kern="1200" cap="none" spc="0" normalizeH="0" baseline="0" noProof="0" dirty="0" err="1">
                <a:ln>
                  <a:noFill/>
                </a:ln>
                <a:effectLst/>
                <a:uLnTx/>
                <a:uFillTx/>
                <a:latin typeface="+mn-lt"/>
                <a:ea typeface="+mn-ea"/>
                <a:cs typeface="+mn-cs"/>
              </a:rPr>
              <a:t>originato</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il</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diritto</a:t>
            </a:r>
            <a:r>
              <a:rPr kumimoji="0" lang="en-GB" sz="1600" b="0" i="0" u="none" strike="noStrike" kern="1200" cap="none" spc="0" normalizeH="0" baseline="0" noProof="0" dirty="0">
                <a:ln>
                  <a:noFill/>
                </a:ln>
                <a:effectLst/>
                <a:uLnTx/>
                <a:uFillTx/>
                <a:latin typeface="+mn-lt"/>
                <a:ea typeface="+mn-ea"/>
                <a:cs typeface="+mn-cs"/>
              </a:rPr>
              <a:t> al </a:t>
            </a:r>
            <a:r>
              <a:rPr kumimoji="0" lang="en-GB" sz="1600" b="0" i="0" u="none" strike="noStrike" kern="1200" cap="none" spc="0" normalizeH="0" baseline="0" noProof="0" dirty="0" err="1">
                <a:ln>
                  <a:noFill/>
                </a:ln>
                <a:effectLst/>
                <a:uLnTx/>
                <a:uFillTx/>
                <a:latin typeface="+mn-lt"/>
                <a:ea typeface="+mn-ea"/>
                <a:cs typeface="+mn-cs"/>
              </a:rPr>
              <a:t>risarcimento</a:t>
            </a:r>
            <a:r>
              <a:rPr kumimoji="0" lang="en-GB" sz="1600" b="0" i="0" u="none" strike="noStrike" kern="1200" cap="none" spc="0" normalizeH="0" baseline="0" noProof="0" dirty="0">
                <a:ln>
                  <a:noFill/>
                </a:ln>
                <a:effectLst/>
                <a:uLnTx/>
                <a:uFillTx/>
                <a:latin typeface="+mn-lt"/>
                <a:ea typeface="+mn-ea"/>
                <a:cs typeface="+mn-cs"/>
              </a:rPr>
              <a:t>;</a:t>
            </a:r>
          </a:p>
          <a:p>
            <a:pPr marL="228600" marR="0" lvl="0" indent="-228600" algn="just" defTabSz="914400" rtl="0" eaLnBrk="1" fontAlgn="auto" latinLnBrk="0" hangingPunct="1">
              <a:lnSpc>
                <a:spcPct val="90000"/>
              </a:lnSpc>
              <a:spcBef>
                <a:spcPts val="1000"/>
              </a:spcBef>
              <a:spcAft>
                <a:spcPts val="0"/>
              </a:spcAft>
              <a:buClrTx/>
              <a:buSzTx/>
              <a:buFontTx/>
              <a:buChar char="-"/>
              <a:tabLst/>
              <a:defRPr/>
            </a:pPr>
            <a:r>
              <a:rPr kumimoji="0" lang="en-GB" sz="1600" b="0" i="0" u="none" strike="noStrike" kern="1200" cap="none" spc="0" normalizeH="0" baseline="0" noProof="0" dirty="0">
                <a:ln>
                  <a:noFill/>
                </a:ln>
                <a:effectLst/>
                <a:uLnTx/>
                <a:uFillTx/>
                <a:latin typeface="+mn-lt"/>
                <a:ea typeface="+mn-ea"/>
                <a:cs typeface="+mn-cs"/>
              </a:rPr>
              <a:t>per </a:t>
            </a:r>
            <a:r>
              <a:rPr kumimoji="0" lang="en-GB" sz="1600" b="0" i="0" u="none" strike="noStrike" kern="1200" cap="none" spc="0" normalizeH="0" baseline="0" noProof="0" dirty="0" err="1">
                <a:ln>
                  <a:noFill/>
                </a:ln>
                <a:effectLst/>
                <a:uLnTx/>
                <a:uFillTx/>
                <a:latin typeface="+mn-lt"/>
                <a:ea typeface="+mn-ea"/>
                <a:cs typeface="+mn-cs"/>
              </a:rPr>
              <a:t>tutte</a:t>
            </a:r>
            <a:r>
              <a:rPr kumimoji="0" lang="en-GB" sz="1600" b="0" i="0" u="none" strike="noStrike" kern="1200" cap="none" spc="0" normalizeH="0" baseline="0" noProof="0" dirty="0">
                <a:ln>
                  <a:noFill/>
                </a:ln>
                <a:effectLst/>
                <a:uLnTx/>
                <a:uFillTx/>
                <a:latin typeface="+mn-lt"/>
                <a:ea typeface="+mn-ea"/>
                <a:cs typeface="+mn-cs"/>
              </a:rPr>
              <a:t> le </a:t>
            </a:r>
            <a:r>
              <a:rPr kumimoji="0" lang="en-GB" sz="1600" b="0" i="0" u="none" strike="noStrike" kern="1200" cap="none" spc="0" normalizeH="0" baseline="0" noProof="0" dirty="0" err="1">
                <a:ln>
                  <a:noFill/>
                </a:ln>
                <a:effectLst/>
                <a:uLnTx/>
                <a:uFillTx/>
                <a:latin typeface="+mn-lt"/>
                <a:ea typeface="+mn-ea"/>
                <a:cs typeface="+mn-cs"/>
              </a:rPr>
              <a:t>restanti</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ipotesi</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es</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difesa</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penale</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il</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momento</a:t>
            </a:r>
            <a:r>
              <a:rPr kumimoji="0" lang="en-GB" sz="1600" b="0" i="0" u="none" strike="noStrike" kern="1200" cap="none" spc="0" normalizeH="0" baseline="0" noProof="0" dirty="0">
                <a:ln>
                  <a:noFill/>
                </a:ln>
                <a:effectLst/>
                <a:uLnTx/>
                <a:uFillTx/>
                <a:latin typeface="+mn-lt"/>
                <a:ea typeface="+mn-ea"/>
                <a:cs typeface="+mn-cs"/>
              </a:rPr>
              <a:t> in cui </a:t>
            </a:r>
            <a:r>
              <a:rPr kumimoji="0" lang="en-GB" sz="1600" b="0" i="0" u="none" strike="noStrike" kern="1200" cap="none" spc="0" normalizeH="0" baseline="0" noProof="0" dirty="0" err="1">
                <a:ln>
                  <a:noFill/>
                </a:ln>
                <a:effectLst/>
                <a:uLnTx/>
                <a:uFillTx/>
                <a:latin typeface="+mn-lt"/>
                <a:ea typeface="+mn-ea"/>
                <a:cs typeface="+mn-cs"/>
              </a:rPr>
              <a:t>l’Assicurato</a:t>
            </a:r>
            <a:r>
              <a:rPr kumimoji="0" lang="en-GB" sz="1600" b="0" i="0" u="none" strike="noStrike" kern="1200" cap="none" spc="0" normalizeH="0" baseline="0" noProof="0" dirty="0">
                <a:ln>
                  <a:noFill/>
                </a:ln>
                <a:effectLst/>
                <a:uLnTx/>
                <a:uFillTx/>
                <a:latin typeface="+mn-lt"/>
                <a:ea typeface="+mn-ea"/>
                <a:cs typeface="+mn-cs"/>
              </a:rPr>
              <a:t>, la </a:t>
            </a:r>
            <a:r>
              <a:rPr kumimoji="0" lang="en-GB" sz="1600" b="0" i="0" u="none" strike="noStrike" kern="1200" cap="none" spc="0" normalizeH="0" baseline="0" noProof="0" dirty="0" err="1">
                <a:ln>
                  <a:noFill/>
                </a:ln>
                <a:effectLst/>
                <a:uLnTx/>
                <a:uFillTx/>
                <a:latin typeface="+mn-lt"/>
                <a:ea typeface="+mn-ea"/>
                <a:cs typeface="+mn-cs"/>
              </a:rPr>
              <a:t>controparte</a:t>
            </a:r>
            <a:r>
              <a:rPr kumimoji="0" lang="en-GB" sz="1600" b="0" i="0" u="none" strike="noStrike" kern="1200" cap="none" spc="0" normalizeH="0" baseline="0" noProof="0" dirty="0">
                <a:ln>
                  <a:noFill/>
                </a:ln>
                <a:effectLst/>
                <a:uLnTx/>
                <a:uFillTx/>
                <a:latin typeface="+mn-lt"/>
                <a:ea typeface="+mn-ea"/>
                <a:cs typeface="+mn-cs"/>
              </a:rPr>
              <a:t> o un </a:t>
            </a:r>
            <a:r>
              <a:rPr kumimoji="0" lang="en-GB" sz="1600" b="0" i="0" u="none" strike="noStrike" kern="1200" cap="none" spc="0" normalizeH="0" baseline="0" noProof="0" dirty="0" err="1">
                <a:ln>
                  <a:noFill/>
                </a:ln>
                <a:effectLst/>
                <a:uLnTx/>
                <a:uFillTx/>
                <a:latin typeface="+mn-lt"/>
                <a:ea typeface="+mn-ea"/>
                <a:cs typeface="+mn-cs"/>
              </a:rPr>
              <a:t>terzo</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abbia</a:t>
            </a:r>
            <a:r>
              <a:rPr kumimoji="0" lang="en-GB" sz="1600" b="0" i="0" u="none" strike="noStrike" kern="1200" cap="none" spc="0" normalizeH="0" baseline="0" noProof="0" dirty="0">
                <a:ln>
                  <a:noFill/>
                </a:ln>
                <a:effectLst/>
                <a:uLnTx/>
                <a:uFillTx/>
                <a:latin typeface="+mn-lt"/>
                <a:ea typeface="+mn-ea"/>
                <a:cs typeface="+mn-cs"/>
              </a:rPr>
              <a:t> o </a:t>
            </a:r>
            <a:r>
              <a:rPr kumimoji="0" lang="en-GB" sz="1600" b="0" i="0" u="none" strike="noStrike" kern="1200" cap="none" spc="0" normalizeH="0" baseline="0" noProof="0" dirty="0" err="1">
                <a:ln>
                  <a:noFill/>
                </a:ln>
                <a:effectLst/>
                <a:uLnTx/>
                <a:uFillTx/>
                <a:latin typeface="+mn-lt"/>
                <a:ea typeface="+mn-ea"/>
                <a:cs typeface="+mn-cs"/>
              </a:rPr>
              <a:t>avrebbe</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cominciato</a:t>
            </a:r>
            <a:r>
              <a:rPr kumimoji="0" lang="en-GB" sz="1600" b="0" i="0" u="none" strike="noStrike" kern="1200" cap="none" spc="0" normalizeH="0" baseline="0" noProof="0" dirty="0">
                <a:ln>
                  <a:noFill/>
                </a:ln>
                <a:effectLst/>
                <a:uLnTx/>
                <a:uFillTx/>
                <a:latin typeface="+mn-lt"/>
                <a:ea typeface="+mn-ea"/>
                <a:cs typeface="+mn-cs"/>
              </a:rPr>
              <a:t> a </a:t>
            </a:r>
            <a:r>
              <a:rPr kumimoji="0" lang="en-GB" sz="1600" b="0" i="0" u="none" strike="noStrike" kern="1200" cap="none" spc="0" normalizeH="0" baseline="0" noProof="0" dirty="0" err="1">
                <a:ln>
                  <a:noFill/>
                </a:ln>
                <a:effectLst/>
                <a:uLnTx/>
                <a:uFillTx/>
                <a:latin typeface="+mn-lt"/>
                <a:ea typeface="+mn-ea"/>
                <a:cs typeface="+mn-cs"/>
              </a:rPr>
              <a:t>violare</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norme</a:t>
            </a:r>
            <a:r>
              <a:rPr kumimoji="0" lang="en-GB" sz="1600" b="0" i="0" u="none" strike="noStrike" kern="1200" cap="none" spc="0" normalizeH="0" baseline="0" noProof="0" dirty="0">
                <a:ln>
                  <a:noFill/>
                </a:ln>
                <a:effectLst/>
                <a:uLnTx/>
                <a:uFillTx/>
                <a:latin typeface="+mn-lt"/>
                <a:ea typeface="+mn-ea"/>
                <a:cs typeface="+mn-cs"/>
              </a:rPr>
              <a:t> di </a:t>
            </a:r>
            <a:r>
              <a:rPr kumimoji="0" lang="en-GB" sz="1600" b="0" i="0" u="none" strike="noStrike" kern="1200" cap="none" spc="0" normalizeH="0" baseline="0" noProof="0" dirty="0" err="1">
                <a:ln>
                  <a:noFill/>
                </a:ln>
                <a:effectLst/>
                <a:uLnTx/>
                <a:uFillTx/>
                <a:latin typeface="+mn-lt"/>
                <a:ea typeface="+mn-ea"/>
                <a:cs typeface="+mn-cs"/>
              </a:rPr>
              <a:t>legge</a:t>
            </a:r>
            <a:r>
              <a:rPr kumimoji="0" lang="en-GB" sz="1600" b="0" i="0" u="none" strike="noStrike" kern="1200" cap="none" spc="0" normalizeH="0" baseline="0" noProof="0" dirty="0">
                <a:ln>
                  <a:noFill/>
                </a:ln>
                <a:effectLst/>
                <a:uLnTx/>
                <a:uFillTx/>
                <a:latin typeface="+mn-lt"/>
                <a:ea typeface="+mn-ea"/>
                <a:cs typeface="+mn-cs"/>
              </a:rPr>
              <a:t> o di </a:t>
            </a:r>
            <a:r>
              <a:rPr kumimoji="0" lang="en-GB" sz="1600" b="0" i="0" u="none" strike="noStrike" kern="1200" cap="none" spc="0" normalizeH="0" baseline="0" noProof="0" dirty="0" err="1">
                <a:ln>
                  <a:noFill/>
                </a:ln>
                <a:effectLst/>
                <a:uLnTx/>
                <a:uFillTx/>
                <a:latin typeface="+mn-lt"/>
                <a:ea typeface="+mn-ea"/>
                <a:cs typeface="+mn-cs"/>
              </a:rPr>
              <a:t>contratto</a:t>
            </a:r>
            <a:r>
              <a:rPr kumimoji="0" lang="en-GB" sz="1600" b="0" i="0" u="none" strike="noStrike" kern="1200" cap="none" spc="0" normalizeH="0" baseline="0" noProof="0" dirty="0">
                <a:ln>
                  <a:noFill/>
                </a:ln>
                <a:effectLst/>
                <a:uLnTx/>
                <a:uFillTx/>
                <a:latin typeface="+mn-lt"/>
                <a:ea typeface="+mn-ea"/>
                <a:cs typeface="+mn-cs"/>
              </a:rPr>
              <a:t>.</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0" i="0" u="none" strike="noStrike" kern="1200" cap="none" spc="0" normalizeH="0" baseline="0" noProof="0" dirty="0">
              <a:ln>
                <a:noFill/>
              </a:ln>
              <a:effectLst/>
              <a:uLnTx/>
              <a:uFillTx/>
              <a:latin typeface="+mn-lt"/>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effectLst/>
                <a:uLnTx/>
                <a:uFillTx/>
                <a:latin typeface="+mn-lt"/>
                <a:ea typeface="+mn-ea"/>
                <a:cs typeface="+mn-cs"/>
              </a:rPr>
              <a:t>In </a:t>
            </a:r>
            <a:r>
              <a:rPr kumimoji="0" lang="en-GB" sz="1600" b="0" i="0" u="none" strike="noStrike" kern="1200" cap="none" spc="0" normalizeH="0" baseline="0" noProof="0" dirty="0" err="1">
                <a:ln>
                  <a:noFill/>
                </a:ln>
                <a:effectLst/>
                <a:uLnTx/>
                <a:uFillTx/>
                <a:latin typeface="+mn-lt"/>
                <a:ea typeface="+mn-ea"/>
                <a:cs typeface="+mn-cs"/>
              </a:rPr>
              <a:t>presenza</a:t>
            </a:r>
            <a:r>
              <a:rPr kumimoji="0" lang="en-GB" sz="1600" b="0" i="0" u="none" strike="noStrike" kern="1200" cap="none" spc="0" normalizeH="0" baseline="0" noProof="0" dirty="0">
                <a:ln>
                  <a:noFill/>
                </a:ln>
                <a:effectLst/>
                <a:uLnTx/>
                <a:uFillTx/>
                <a:latin typeface="+mn-lt"/>
                <a:ea typeface="+mn-ea"/>
                <a:cs typeface="+mn-cs"/>
              </a:rPr>
              <a:t> di </a:t>
            </a:r>
            <a:r>
              <a:rPr kumimoji="0" lang="en-GB" sz="1600" b="0" i="0" u="none" strike="noStrike" kern="1200" cap="none" spc="0" normalizeH="0" baseline="0" noProof="0" dirty="0" err="1">
                <a:ln>
                  <a:noFill/>
                </a:ln>
                <a:effectLst/>
                <a:uLnTx/>
                <a:uFillTx/>
                <a:latin typeface="+mn-lt"/>
                <a:ea typeface="+mn-ea"/>
                <a:cs typeface="+mn-cs"/>
              </a:rPr>
              <a:t>più</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violazioni</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della</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stessa</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natura</a:t>
            </a:r>
            <a:r>
              <a:rPr kumimoji="0" lang="en-GB" sz="1600" b="0" i="0" u="none" strike="noStrike" kern="1200" cap="none" spc="0" normalizeH="0" baseline="0" noProof="0" dirty="0">
                <a:ln>
                  <a:noFill/>
                </a:ln>
                <a:effectLst/>
                <a:uLnTx/>
                <a:uFillTx/>
                <a:latin typeface="+mn-lt"/>
                <a:ea typeface="+mn-ea"/>
                <a:cs typeface="+mn-cs"/>
              </a:rPr>
              <a:t>, per </a:t>
            </a:r>
            <a:r>
              <a:rPr kumimoji="0" lang="en-GB" sz="1600" b="0" i="0" u="none" strike="noStrike" kern="1200" cap="none" spc="0" normalizeH="0" baseline="0" noProof="0" dirty="0" err="1">
                <a:ln>
                  <a:noFill/>
                </a:ln>
                <a:effectLst/>
                <a:uLnTx/>
                <a:uFillTx/>
                <a:latin typeface="+mn-lt"/>
                <a:ea typeface="+mn-ea"/>
                <a:cs typeface="+mn-cs"/>
              </a:rPr>
              <a:t>il</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momento</a:t>
            </a:r>
            <a:r>
              <a:rPr kumimoji="0" lang="en-GB" sz="1600" b="0" i="0" u="none" strike="noStrike" kern="1200" cap="none" spc="0" normalizeH="0" baseline="0" noProof="0" dirty="0">
                <a:ln>
                  <a:noFill/>
                </a:ln>
                <a:effectLst/>
                <a:uLnTx/>
                <a:uFillTx/>
                <a:latin typeface="+mn-lt"/>
                <a:ea typeface="+mn-ea"/>
                <a:cs typeface="+mn-cs"/>
              </a:rPr>
              <a:t> di </a:t>
            </a:r>
            <a:r>
              <a:rPr kumimoji="0" lang="en-GB" sz="1600" b="0" i="0" u="none" strike="noStrike" kern="1200" cap="none" spc="0" normalizeH="0" baseline="0" noProof="0" dirty="0" err="1">
                <a:ln>
                  <a:noFill/>
                </a:ln>
                <a:effectLst/>
                <a:uLnTx/>
                <a:uFillTx/>
                <a:latin typeface="+mn-lt"/>
                <a:ea typeface="+mn-ea"/>
                <a:cs typeface="+mn-cs"/>
              </a:rPr>
              <a:t>insorgenza</a:t>
            </a:r>
            <a:r>
              <a:rPr kumimoji="0" lang="en-GB" sz="1600" b="0" i="0" u="none" strike="noStrike" kern="1200" cap="none" spc="0" normalizeH="0" baseline="0" noProof="0" dirty="0">
                <a:ln>
                  <a:noFill/>
                </a:ln>
                <a:effectLst/>
                <a:uLnTx/>
                <a:uFillTx/>
                <a:latin typeface="+mn-lt"/>
                <a:ea typeface="+mn-ea"/>
                <a:cs typeface="+mn-cs"/>
              </a:rPr>
              <a:t> del </a:t>
            </a:r>
            <a:r>
              <a:rPr kumimoji="0" lang="en-GB" sz="1600" b="0" i="0" u="none" strike="noStrike" kern="1200" cap="none" spc="0" normalizeH="0" baseline="0" noProof="0" dirty="0" err="1">
                <a:ln>
                  <a:noFill/>
                </a:ln>
                <a:effectLst/>
                <a:uLnTx/>
                <a:uFillTx/>
                <a:latin typeface="+mn-lt"/>
                <a:ea typeface="+mn-ea"/>
                <a:cs typeface="+mn-cs"/>
              </a:rPr>
              <a:t>sinistro</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si</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fa</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riferimento</a:t>
            </a:r>
            <a:r>
              <a:rPr kumimoji="0" lang="en-GB" sz="1600" b="0" i="0" u="none" strike="noStrike" kern="1200" cap="none" spc="0" normalizeH="0" baseline="0" noProof="0" dirty="0">
                <a:ln>
                  <a:noFill/>
                </a:ln>
                <a:effectLst/>
                <a:uLnTx/>
                <a:uFillTx/>
                <a:latin typeface="+mn-lt"/>
                <a:ea typeface="+mn-ea"/>
                <a:cs typeface="+mn-cs"/>
              </a:rPr>
              <a:t> </a:t>
            </a:r>
            <a:r>
              <a:rPr kumimoji="0" lang="en-GB" sz="1600" b="0" i="0" u="none" strike="noStrike" kern="1200" cap="none" spc="0" normalizeH="0" baseline="0" noProof="0" dirty="0" err="1">
                <a:ln>
                  <a:noFill/>
                </a:ln>
                <a:effectLst/>
                <a:uLnTx/>
                <a:uFillTx/>
                <a:latin typeface="+mn-lt"/>
                <a:ea typeface="+mn-ea"/>
                <a:cs typeface="+mn-cs"/>
              </a:rPr>
              <a:t>alla</a:t>
            </a:r>
            <a:r>
              <a:rPr kumimoji="0" lang="en-GB" sz="1600" b="0" i="0" u="none" strike="noStrike" kern="1200" cap="none" spc="0" normalizeH="0" baseline="0" noProof="0" dirty="0">
                <a:ln>
                  <a:noFill/>
                </a:ln>
                <a:effectLst/>
                <a:uLnTx/>
                <a:uFillTx/>
                <a:latin typeface="+mn-lt"/>
                <a:ea typeface="+mn-ea"/>
                <a:cs typeface="+mn-cs"/>
              </a:rPr>
              <a:t> data </a:t>
            </a:r>
            <a:r>
              <a:rPr kumimoji="0" lang="en-GB" sz="1600" b="0" i="0" u="none" strike="noStrike" kern="1200" cap="none" spc="0" normalizeH="0" baseline="0" noProof="0" dirty="0" err="1">
                <a:ln>
                  <a:noFill/>
                </a:ln>
                <a:effectLst/>
                <a:uLnTx/>
                <a:uFillTx/>
                <a:latin typeface="+mn-lt"/>
                <a:ea typeface="+mn-ea"/>
                <a:cs typeface="+mn-cs"/>
              </a:rPr>
              <a:t>della</a:t>
            </a:r>
            <a:r>
              <a:rPr kumimoji="0" lang="en-GB" sz="1600" b="0" i="0" u="none" strike="noStrike" kern="1200" cap="none" spc="0" normalizeH="0" baseline="0" noProof="0" dirty="0">
                <a:ln>
                  <a:noFill/>
                </a:ln>
                <a:effectLst/>
                <a:uLnTx/>
                <a:uFillTx/>
                <a:latin typeface="+mn-lt"/>
                <a:ea typeface="+mn-ea"/>
                <a:cs typeface="+mn-cs"/>
              </a:rPr>
              <a:t> prima </a:t>
            </a:r>
            <a:r>
              <a:rPr kumimoji="0" lang="en-GB" sz="1600" b="0" i="0" u="none" strike="noStrike" kern="1200" cap="none" spc="0" normalizeH="0" baseline="0" noProof="0" dirty="0" err="1">
                <a:ln>
                  <a:noFill/>
                </a:ln>
                <a:effectLst/>
                <a:uLnTx/>
                <a:uFillTx/>
                <a:latin typeface="+mn-lt"/>
                <a:ea typeface="+mn-ea"/>
                <a:cs typeface="+mn-cs"/>
              </a:rPr>
              <a:t>violazione</a:t>
            </a:r>
            <a:r>
              <a:rPr kumimoji="0" lang="en-GB" sz="1600" b="0" i="0" u="none" strike="noStrike" kern="1200" cap="none" spc="0" normalizeH="0" baseline="0" noProof="0" dirty="0">
                <a:ln>
                  <a:noFill/>
                </a:ln>
                <a:effectLst/>
                <a:uLnTx/>
                <a:uFillTx/>
                <a:latin typeface="+mn-lt"/>
                <a:ea typeface="+mn-ea"/>
                <a:cs typeface="+mn-cs"/>
              </a:rPr>
              <a:t>.</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250880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8BD5263A-26FB-483E-9F34-24A81EE975D3}"/>
              </a:ext>
            </a:extLst>
          </p:cNvPr>
          <p:cNvSpPr>
            <a:spLocks noGrp="1"/>
          </p:cNvSpPr>
          <p:nvPr>
            <p:ph type="title"/>
          </p:nvPr>
        </p:nvSpPr>
        <p:spPr/>
        <p:txBody>
          <a:bodyPr/>
          <a:lstStyle/>
          <a:p>
            <a:endParaRPr lang="it-IT"/>
          </a:p>
        </p:txBody>
      </p:sp>
      <p:sp>
        <p:nvSpPr>
          <p:cNvPr id="3" name="Segnaposto contenuto 2">
            <a:extLst>
              <a:ext uri="{FF2B5EF4-FFF2-40B4-BE49-F238E27FC236}">
                <a16:creationId xmlns="" xmlns:a16="http://schemas.microsoft.com/office/drawing/2014/main" id="{12A83F2A-32C7-4133-8DDF-C3F966E053F3}"/>
              </a:ext>
            </a:extLst>
          </p:cNvPr>
          <p:cNvSpPr>
            <a:spLocks noGrp="1"/>
          </p:cNvSpPr>
          <p:nvPr>
            <p:ph idx="1"/>
          </p:nvPr>
        </p:nvSpPr>
        <p:spPr/>
        <p:txBody>
          <a:bodyPr/>
          <a:lstStyle/>
          <a:p>
            <a:endParaRPr lang="it-IT"/>
          </a:p>
        </p:txBody>
      </p:sp>
      <p:pic>
        <p:nvPicPr>
          <p:cNvPr id="4" name="Immagine 3">
            <a:extLst>
              <a:ext uri="{FF2B5EF4-FFF2-40B4-BE49-F238E27FC236}">
                <a16:creationId xmlns="" xmlns:a16="http://schemas.microsoft.com/office/drawing/2014/main" id="{D65171E5-78F3-4D42-988B-F45AE24A81CA}"/>
              </a:ext>
            </a:extLst>
          </p:cNvPr>
          <p:cNvPicPr>
            <a:picLocks noChangeAspect="1"/>
          </p:cNvPicPr>
          <p:nvPr/>
        </p:nvPicPr>
        <p:blipFill>
          <a:blip r:embed="rId2" cstate="print"/>
          <a:stretch>
            <a:fillRect/>
          </a:stretch>
        </p:blipFill>
        <p:spPr>
          <a:xfrm>
            <a:off x="0" y="0"/>
            <a:ext cx="12192000" cy="6858000"/>
          </a:xfrm>
          <a:prstGeom prst="rect">
            <a:avLst/>
          </a:prstGeom>
        </p:spPr>
      </p:pic>
      <p:grpSp>
        <p:nvGrpSpPr>
          <p:cNvPr id="12" name="Gruppo 11">
            <a:extLst>
              <a:ext uri="{FF2B5EF4-FFF2-40B4-BE49-F238E27FC236}">
                <a16:creationId xmlns="" xmlns:a16="http://schemas.microsoft.com/office/drawing/2014/main" id="{D19B8CF0-EFCC-49F5-89CF-375DB887117C}"/>
              </a:ext>
            </a:extLst>
          </p:cNvPr>
          <p:cNvGrpSpPr/>
          <p:nvPr/>
        </p:nvGrpSpPr>
        <p:grpSpPr>
          <a:xfrm>
            <a:off x="2386940" y="1036997"/>
            <a:ext cx="6478088" cy="590704"/>
            <a:chOff x="2063495" y="1523283"/>
            <a:chExt cx="8119872" cy="751137"/>
          </a:xfrm>
        </p:grpSpPr>
        <p:sp>
          <p:nvSpPr>
            <p:cNvPr id="13" name="Rettangolo arrotondato 29">
              <a:extLst>
                <a:ext uri="{FF2B5EF4-FFF2-40B4-BE49-F238E27FC236}">
                  <a16:creationId xmlns="" xmlns:a16="http://schemas.microsoft.com/office/drawing/2014/main" id="{4B813E05-F5A0-455B-896E-3E6C4FEEB6AB}"/>
                </a:ext>
              </a:extLst>
            </p:cNvPr>
            <p:cNvSpPr/>
            <p:nvPr/>
          </p:nvSpPr>
          <p:spPr>
            <a:xfrm>
              <a:off x="2118359" y="1570332"/>
              <a:ext cx="8065008" cy="704088"/>
            </a:xfrm>
            <a:prstGeom prst="roundRect">
              <a:avLst>
                <a:gd name="adj" fmla="val 50000"/>
              </a:avLst>
            </a:prstGeom>
            <a:solidFill>
              <a:srgbClr val="EDB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arrotondato 30">
              <a:extLst>
                <a:ext uri="{FF2B5EF4-FFF2-40B4-BE49-F238E27FC236}">
                  <a16:creationId xmlns="" xmlns:a16="http://schemas.microsoft.com/office/drawing/2014/main" id="{7251F4C3-F938-42B9-AC3B-EE30DD2CCF80}"/>
                </a:ext>
              </a:extLst>
            </p:cNvPr>
            <p:cNvSpPr/>
            <p:nvPr/>
          </p:nvSpPr>
          <p:spPr>
            <a:xfrm>
              <a:off x="2063495" y="1523283"/>
              <a:ext cx="8065008" cy="704088"/>
            </a:xfrm>
            <a:prstGeom prst="roundRect">
              <a:avLst>
                <a:gd name="adj" fmla="val 50000"/>
              </a:avLst>
            </a:prstGeom>
            <a:solidFill>
              <a:srgbClr val="F7C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5" name="Titolo 1">
            <a:extLst>
              <a:ext uri="{FF2B5EF4-FFF2-40B4-BE49-F238E27FC236}">
                <a16:creationId xmlns="" xmlns:a16="http://schemas.microsoft.com/office/drawing/2014/main" id="{95356900-ADAA-4D4B-8F82-558BCA0A823C}"/>
              </a:ext>
            </a:extLst>
          </p:cNvPr>
          <p:cNvSpPr txBox="1">
            <a:spLocks/>
          </p:cNvSpPr>
          <p:nvPr/>
        </p:nvSpPr>
        <p:spPr>
          <a:xfrm>
            <a:off x="2576945" y="1073946"/>
            <a:ext cx="6128373" cy="47732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buFont typeface="Arial" pitchFamily="34" charset="0"/>
              <a:buChar char="•"/>
            </a:pPr>
            <a:r>
              <a:rPr lang="it-IT" sz="2800" b="1" dirty="0">
                <a:solidFill>
                  <a:schemeClr val="bg1"/>
                </a:solidFill>
                <a:latin typeface="+mn-lt"/>
                <a:ea typeface="Open Sans Extrabold" panose="020B0606030504020204" pitchFamily="34" charset="0"/>
                <a:cs typeface="Open Sans Extrabold" panose="020B0606030504020204" pitchFamily="34" charset="0"/>
              </a:rPr>
              <a:t>LA CONSULENZA PSICOLOGICA</a:t>
            </a:r>
          </a:p>
        </p:txBody>
      </p:sp>
      <p:sp>
        <p:nvSpPr>
          <p:cNvPr id="16" name="Rettangolo arrotondato 17">
            <a:extLst>
              <a:ext uri="{FF2B5EF4-FFF2-40B4-BE49-F238E27FC236}">
                <a16:creationId xmlns="" xmlns:a16="http://schemas.microsoft.com/office/drawing/2014/main" id="{CEBC18C6-ED4D-4A22-9388-359AFF0AF20D}"/>
              </a:ext>
            </a:extLst>
          </p:cNvPr>
          <p:cNvSpPr/>
          <p:nvPr/>
        </p:nvSpPr>
        <p:spPr>
          <a:xfrm>
            <a:off x="749213" y="2602816"/>
            <a:ext cx="10665070" cy="3217464"/>
          </a:xfrm>
          <a:prstGeom prst="roundRect">
            <a:avLst>
              <a:gd name="adj" fmla="val 7246"/>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Titolo 1">
            <a:extLst>
              <a:ext uri="{FF2B5EF4-FFF2-40B4-BE49-F238E27FC236}">
                <a16:creationId xmlns="" xmlns:a16="http://schemas.microsoft.com/office/drawing/2014/main" id="{7D3E1D7E-52CE-4F40-AD54-BE0791BA4B62}"/>
              </a:ext>
            </a:extLst>
          </p:cNvPr>
          <p:cNvSpPr txBox="1">
            <a:spLocks/>
          </p:cNvSpPr>
          <p:nvPr/>
        </p:nvSpPr>
        <p:spPr>
          <a:xfrm>
            <a:off x="1116375" y="3257657"/>
            <a:ext cx="9924580" cy="212163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it-IT" sz="1400" b="1" dirty="0">
                <a:latin typeface="Open Sans" panose="020B0606030504020204" pitchFamily="34" charset="0"/>
              </a:rPr>
              <a:t>È previsto un </a:t>
            </a:r>
            <a:r>
              <a:rPr lang="it-IT" sz="1400" b="1" dirty="0">
                <a:latin typeface="Open Sans" panose="020B0606030504020204" pitchFamily="34" charset="0"/>
                <a:ea typeface="Open Sans" panose="020B0606030504020204" pitchFamily="34" charset="0"/>
                <a:cs typeface="Open Sans" panose="020B0606030504020204" pitchFamily="34" charset="0"/>
              </a:rPr>
              <a:t>supporto psicologico:</a:t>
            </a:r>
          </a:p>
          <a:p>
            <a:pPr algn="l">
              <a:lnSpc>
                <a:spcPct val="100000"/>
              </a:lnSpc>
            </a:pPr>
            <a:r>
              <a:rPr lang="it-IT" sz="1400" dirty="0">
                <a:latin typeface="Open Sans" panose="020B0606030504020204" pitchFamily="34" charset="0"/>
                <a:ea typeface="Open Sans" panose="020B0606030504020204" pitchFamily="34" charset="0"/>
                <a:cs typeface="Open Sans" panose="020B0606030504020204" pitchFamily="34" charset="0"/>
              </a:rPr>
              <a:t/>
            </a:r>
            <a:br>
              <a:rPr lang="it-IT" sz="1400" dirty="0">
                <a:latin typeface="Open Sans" panose="020B0606030504020204" pitchFamily="34" charset="0"/>
                <a:ea typeface="Open Sans" panose="020B0606030504020204" pitchFamily="34" charset="0"/>
                <a:cs typeface="Open Sans" panose="020B0606030504020204" pitchFamily="34" charset="0"/>
              </a:rPr>
            </a:br>
            <a:r>
              <a:rPr lang="it-IT" sz="1400" dirty="0">
                <a:latin typeface="Open Sans" panose="020B0606030504020204" pitchFamily="34" charset="0"/>
                <a:ea typeface="Open Sans" panose="020B0606030504020204" pitchFamily="34" charset="0"/>
                <a:cs typeface="Open Sans" panose="020B0606030504020204" pitchFamily="34" charset="0"/>
              </a:rPr>
              <a:t>L’assicurato potrà contattare la Struttura Organizzativa che provvederà direttamente o attraverso il medico curante dell’Assicurato, a segnalare uno psicologo</a:t>
            </a:r>
            <a:r>
              <a:rPr lang="it-IT" sz="1400" i="1" dirty="0">
                <a:latin typeface="Open Sans" panose="020B0606030504020204" pitchFamily="34" charset="0"/>
                <a:ea typeface="Open Sans" panose="020B0606030504020204" pitchFamily="34" charset="0"/>
                <a:cs typeface="Open Sans" panose="020B0606030504020204" pitchFamily="34" charset="0"/>
              </a:rPr>
              <a:t> (per sedute telefoniche della durata di 30 minuti);</a:t>
            </a:r>
          </a:p>
          <a:p>
            <a:pPr algn="l">
              <a:lnSpc>
                <a:spcPct val="100000"/>
              </a:lnSpc>
            </a:pPr>
            <a:endParaRPr lang="it-IT" sz="1400" i="1" dirty="0">
              <a:latin typeface="Open Sans" panose="020B0606030504020204" pitchFamily="34" charset="0"/>
              <a:ea typeface="Open Sans" panose="020B0606030504020204" pitchFamily="34" charset="0"/>
              <a:cs typeface="Open Sans" panose="020B0606030504020204" pitchFamily="34" charset="0"/>
            </a:endParaRPr>
          </a:p>
          <a:p>
            <a:pPr algn="l">
              <a:lnSpc>
                <a:spcPct val="100000"/>
              </a:lnSpc>
            </a:pPr>
            <a:r>
              <a:rPr lang="it-IT" sz="1400" b="1" dirty="0">
                <a:latin typeface="Open Sans" panose="020B0606030504020204" pitchFamily="34" charset="0"/>
                <a:ea typeface="Open Sans" panose="020B0606030504020204" pitchFamily="34" charset="0"/>
                <a:cs typeface="Open Sans" panose="020B0606030504020204" pitchFamily="34" charset="0"/>
              </a:rPr>
              <a:t>Fino ad un massimo di cinque sedute.</a:t>
            </a:r>
          </a:p>
          <a:p>
            <a:pPr algn="l">
              <a:lnSpc>
                <a:spcPct val="100000"/>
              </a:lnSpc>
            </a:pPr>
            <a:endParaRPr lang="it-IT" sz="1400" b="1" dirty="0">
              <a:latin typeface="Open Sans" panose="020B0606030504020204" pitchFamily="34" charset="0"/>
              <a:ea typeface="Open Sans" panose="020B0606030504020204" pitchFamily="34" charset="0"/>
              <a:cs typeface="Open Sans" panose="020B0606030504020204" pitchFamily="34" charset="0"/>
            </a:endParaRPr>
          </a:p>
          <a:p>
            <a:pPr algn="l">
              <a:lnSpc>
                <a:spcPct val="100000"/>
              </a:lnSpc>
            </a:pPr>
            <a:r>
              <a:rPr lang="it-IT" sz="1400" dirty="0">
                <a:latin typeface="Open Sans" panose="020B0606030504020204" pitchFamily="34" charset="0"/>
                <a:ea typeface="Open Sans" panose="020B0606030504020204" pitchFamily="34" charset="0"/>
                <a:cs typeface="Open Sans" panose="020B0606030504020204" pitchFamily="34" charset="0"/>
              </a:rPr>
              <a:t>L’Assicurato dovrà quindi comunicare il nome dell’eventuale medico curante ed il suo recapito telefonico.</a:t>
            </a:r>
          </a:p>
        </p:txBody>
      </p:sp>
      <p:sp>
        <p:nvSpPr>
          <p:cNvPr id="18" name="Titolo 1">
            <a:extLst>
              <a:ext uri="{FF2B5EF4-FFF2-40B4-BE49-F238E27FC236}">
                <a16:creationId xmlns="" xmlns:a16="http://schemas.microsoft.com/office/drawing/2014/main" id="{6CD1153F-5314-4030-8984-CD0210ACE6BD}"/>
              </a:ext>
            </a:extLst>
          </p:cNvPr>
          <p:cNvSpPr txBox="1">
            <a:spLocks/>
          </p:cNvSpPr>
          <p:nvPr/>
        </p:nvSpPr>
        <p:spPr>
          <a:xfrm>
            <a:off x="3673968" y="2741610"/>
            <a:ext cx="4826976" cy="4128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it-IT" sz="2000" b="1" dirty="0">
                <a:latin typeface="Open Sans Extrabold" panose="020B0606030504020204" pitchFamily="34" charset="0"/>
                <a:ea typeface="Open Sans Extrabold" panose="020B0606030504020204" pitchFamily="34" charset="0"/>
                <a:cs typeface="Open Sans Extrabold" panose="020B0606030504020204" pitchFamily="34" charset="0"/>
              </a:rPr>
              <a:t>CHE COS’È E COME FUNZIONA?</a:t>
            </a:r>
          </a:p>
        </p:txBody>
      </p:sp>
      <p:pic>
        <p:nvPicPr>
          <p:cNvPr id="19" name="Immagine 18">
            <a:extLst>
              <a:ext uri="{FF2B5EF4-FFF2-40B4-BE49-F238E27FC236}">
                <a16:creationId xmlns="" xmlns:a16="http://schemas.microsoft.com/office/drawing/2014/main" id="{B066FEAC-5DA0-412B-AF0D-F2A132B7E8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35" y="6311900"/>
            <a:ext cx="869353" cy="435266"/>
          </a:xfrm>
          <a:prstGeom prst="rect">
            <a:avLst/>
          </a:prstGeom>
        </p:spPr>
      </p:pic>
      <p:pic>
        <p:nvPicPr>
          <p:cNvPr id="20" name="Immagine 19">
            <a:extLst>
              <a:ext uri="{FF2B5EF4-FFF2-40B4-BE49-F238E27FC236}">
                <a16:creationId xmlns="" xmlns:a16="http://schemas.microsoft.com/office/drawing/2014/main" id="{9A326F3E-25B5-48F4-9110-01E5FAC2C2B6}"/>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11414548" y="6176963"/>
            <a:ext cx="678617" cy="584415"/>
          </a:xfrm>
          <a:prstGeom prst="rect">
            <a:avLst/>
          </a:prstGeom>
        </p:spPr>
      </p:pic>
      <p:pic>
        <p:nvPicPr>
          <p:cNvPr id="21" name="Immagine 20">
            <a:extLst>
              <a:ext uri="{FF2B5EF4-FFF2-40B4-BE49-F238E27FC236}">
                <a16:creationId xmlns="" xmlns:a16="http://schemas.microsoft.com/office/drawing/2014/main" id="{10DE5E80-F9D2-487A-B308-FEC3E01F385A}"/>
              </a:ext>
            </a:extLst>
          </p:cNvPr>
          <p:cNvPicPr>
            <a:picLocks noChangeAspect="1"/>
          </p:cNvPicPr>
          <p:nvPr/>
        </p:nvPicPr>
        <p:blipFill>
          <a:blip r:embed="rId6" cstate="print">
            <a:alphaModFix amt="85000"/>
          </a:blip>
          <a:stretch>
            <a:fillRect/>
          </a:stretch>
        </p:blipFill>
        <p:spPr>
          <a:xfrm>
            <a:off x="9505087" y="154380"/>
            <a:ext cx="1240712" cy="2398816"/>
          </a:xfrm>
          <a:prstGeom prst="rect">
            <a:avLst/>
          </a:prstGeom>
        </p:spPr>
      </p:pic>
    </p:spTree>
    <p:extLst>
      <p:ext uri="{BB962C8B-B14F-4D97-AF65-F5344CB8AC3E}">
        <p14:creationId xmlns:p14="http://schemas.microsoft.com/office/powerpoint/2010/main" val="178684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1421</TotalTime>
  <Words>818</Words>
  <Application>Microsoft Office PowerPoint</Application>
  <PresentationFormat>Personalizzato</PresentationFormat>
  <Paragraphs>106</Paragraphs>
  <Slides>17</Slides>
  <Notes>0</Notes>
  <HiddenSlides>0</HiddenSlides>
  <MMClips>0</MMClips>
  <ScaleCrop>false</ScaleCrop>
  <HeadingPairs>
    <vt:vector size="4" baseType="variant">
      <vt:variant>
        <vt:lpstr>Tema</vt:lpstr>
      </vt:variant>
      <vt:variant>
        <vt:i4>1</vt:i4>
      </vt:variant>
      <vt:variant>
        <vt:lpstr>Titoli diapositive</vt:lpstr>
      </vt:variant>
      <vt:variant>
        <vt:i4>17</vt:i4>
      </vt:variant>
    </vt:vector>
  </HeadingPairs>
  <TitlesOfParts>
    <vt:vector size="18" baseType="lpstr">
      <vt:lpstr>Tema di Office</vt:lpstr>
      <vt:lpstr>POLIZZA ASSICURATIVA A TUTELA DEGLI INSEGNANTI  ISCRITTI ALLA FEDERAZIONE GILDA-UNAMS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Monica Davolio</dc:creator>
  <cp:lastModifiedBy>carlo busato</cp:lastModifiedBy>
  <cp:revision>155</cp:revision>
  <dcterms:created xsi:type="dcterms:W3CDTF">2018-11-13T13:55:12Z</dcterms:created>
  <dcterms:modified xsi:type="dcterms:W3CDTF">2021-04-07T15:03:21Z</dcterms:modified>
</cp:coreProperties>
</file>